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990" r:id="rId5"/>
    <p:sldId id="1002" r:id="rId6"/>
    <p:sldId id="991" r:id="rId7"/>
    <p:sldId id="992" r:id="rId8"/>
    <p:sldId id="999" r:id="rId9"/>
    <p:sldId id="993" r:id="rId10"/>
    <p:sldId id="995" r:id="rId11"/>
    <p:sldId id="994" r:id="rId12"/>
    <p:sldId id="996" r:id="rId13"/>
    <p:sldId id="1001" r:id="rId14"/>
    <p:sldId id="256" r:id="rId15"/>
    <p:sldId id="997" r:id="rId16"/>
    <p:sldId id="1000" r:id="rId17"/>
    <p:sldId id="9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0F4435-EBD5-2980-D39D-A70615126288}" name="Allison Forbes" initials="AF" userId="S::aforbes@crec.net::c797c2d0-b2c4-48f6-8400-0d6ce01baf7b" providerId="AD"/>
  <p188:author id="{60A8E7A6-8498-9AA6-B93B-58AAB46976F5}" name="Paul Liu" initials="PL" userId="S::pliu@crec.net::c4a2f600-98f7-4fd0-8c22-d227dd6996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D8176-87B8-4AEB-B752-3285FAEBAD23}" v="1" dt="2026-03-27T14:13:2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44AD5-078B-44B0-A6E2-D296068D389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5BA9A-2B8B-47E6-9BF5-DF12FA0C1F0D}">
      <dgm:prSet phldrT="[Text]" phldr="0" custT="1"/>
      <dgm:spPr>
        <a:solidFill>
          <a:srgbClr val="003366"/>
        </a:solidFill>
      </dgm:spPr>
      <dgm:t>
        <a:bodyPr/>
        <a:lstStyle/>
        <a:p>
          <a:r>
            <a:rPr lang="en-US" sz="1600" b="1"/>
            <a:t>Assess Employer Needs</a:t>
          </a:r>
        </a:p>
      </dgm:t>
    </dgm:pt>
    <dgm:pt modelId="{8D2B254E-EF01-41F1-8ED7-F47D9EDCC91A}" type="parTrans" cxnId="{13AB0C57-C6FD-4F83-BE37-FD33A2AE1D7F}">
      <dgm:prSet/>
      <dgm:spPr/>
      <dgm:t>
        <a:bodyPr/>
        <a:lstStyle/>
        <a:p>
          <a:endParaRPr lang="en-US"/>
        </a:p>
      </dgm:t>
    </dgm:pt>
    <dgm:pt modelId="{DF69A93C-DB0E-4C96-BCBF-0EE5438D7FED}" type="sibTrans" cxnId="{13AB0C57-C6FD-4F83-BE37-FD33A2AE1D7F}">
      <dgm:prSet/>
      <dgm:spPr>
        <a:solidFill>
          <a:srgbClr val="003366"/>
        </a:solidFill>
      </dgm:spPr>
      <dgm:t>
        <a:bodyPr/>
        <a:lstStyle/>
        <a:p>
          <a:endParaRPr lang="en-US"/>
        </a:p>
      </dgm:t>
    </dgm:pt>
    <dgm:pt modelId="{DDAE6C77-4895-458D-A60F-14A3B6CB9ED2}">
      <dgm:prSet phldrT="[Text]" phldr="0" custT="1"/>
      <dgm:spPr>
        <a:solidFill>
          <a:srgbClr val="2E75B6"/>
        </a:solidFill>
      </dgm:spPr>
      <dgm:t>
        <a:bodyPr/>
        <a:lstStyle/>
        <a:p>
          <a:r>
            <a:rPr lang="en-US" sz="1600" b="1" dirty="0"/>
            <a:t>Define Shared Language (Competency Framework)</a:t>
          </a:r>
        </a:p>
      </dgm:t>
    </dgm:pt>
    <dgm:pt modelId="{2A5DF886-E5C2-450B-866B-393351C23D88}" type="parTrans" cxnId="{6098DA0D-F899-4FBF-B9E7-76A2C5A10422}">
      <dgm:prSet/>
      <dgm:spPr/>
      <dgm:t>
        <a:bodyPr/>
        <a:lstStyle/>
        <a:p>
          <a:endParaRPr lang="en-US"/>
        </a:p>
      </dgm:t>
    </dgm:pt>
    <dgm:pt modelId="{B3258177-0E95-4E71-8061-97EC53114174}" type="sibTrans" cxnId="{6098DA0D-F899-4FBF-B9E7-76A2C5A10422}">
      <dgm:prSet/>
      <dgm:spPr>
        <a:solidFill>
          <a:srgbClr val="2E75B6"/>
        </a:solidFill>
      </dgm:spPr>
      <dgm:t>
        <a:bodyPr/>
        <a:lstStyle/>
        <a:p>
          <a:endParaRPr lang="en-US"/>
        </a:p>
      </dgm:t>
    </dgm:pt>
    <dgm:pt modelId="{E7EF0CB9-C6AD-4E88-950E-1A2923B91677}">
      <dgm:prSet phldrT="[Text]" phldr="0" custT="1"/>
      <dgm:spPr>
        <a:solidFill>
          <a:srgbClr val="3371E7"/>
        </a:solidFill>
      </dgm:spPr>
      <dgm:t>
        <a:bodyPr/>
        <a:lstStyle/>
        <a:p>
          <a:r>
            <a:rPr lang="en-US" sz="1600" b="1"/>
            <a:t>Convene Employers and Partners</a:t>
          </a:r>
        </a:p>
      </dgm:t>
    </dgm:pt>
    <dgm:pt modelId="{E5897894-AD88-4EC1-B8F1-749678B3833A}" type="parTrans" cxnId="{C29AEB4B-6080-40FF-8914-0C443315E0B1}">
      <dgm:prSet/>
      <dgm:spPr/>
      <dgm:t>
        <a:bodyPr/>
        <a:lstStyle/>
        <a:p>
          <a:endParaRPr lang="en-US"/>
        </a:p>
      </dgm:t>
    </dgm:pt>
    <dgm:pt modelId="{4F56355A-CA8D-484B-9DBB-C08F16005822}" type="sibTrans" cxnId="{C29AEB4B-6080-40FF-8914-0C443315E0B1}">
      <dgm:prSet/>
      <dgm:spPr>
        <a:solidFill>
          <a:srgbClr val="3371E7"/>
        </a:solidFill>
      </dgm:spPr>
      <dgm:t>
        <a:bodyPr/>
        <a:lstStyle/>
        <a:p>
          <a:endParaRPr lang="en-US"/>
        </a:p>
      </dgm:t>
    </dgm:pt>
    <dgm:pt modelId="{B86D9C94-E86A-4E49-A1CC-4DEF08E08800}">
      <dgm:prSet phldrT="[Text]" phldr="0" custT="1"/>
      <dgm:spPr>
        <a:solidFill>
          <a:srgbClr val="0F6636"/>
        </a:solidFill>
      </dgm:spPr>
      <dgm:t>
        <a:bodyPr/>
        <a:lstStyle/>
        <a:p>
          <a:r>
            <a:rPr lang="en-US" sz="1600" b="1"/>
            <a:t>Deploy Targeted Training</a:t>
          </a:r>
        </a:p>
      </dgm:t>
    </dgm:pt>
    <dgm:pt modelId="{6E92A33A-7DEE-469C-AF67-FE0511E2195B}" type="parTrans" cxnId="{606E3C2F-31AE-486B-B782-BEA60ED315CB}">
      <dgm:prSet/>
      <dgm:spPr/>
      <dgm:t>
        <a:bodyPr/>
        <a:lstStyle/>
        <a:p>
          <a:endParaRPr lang="en-US"/>
        </a:p>
      </dgm:t>
    </dgm:pt>
    <dgm:pt modelId="{71C4C9D1-D4BD-4ED0-98F1-679154AEF679}" type="sibTrans" cxnId="{606E3C2F-31AE-486B-B782-BEA60ED315CB}">
      <dgm:prSet/>
      <dgm:spPr>
        <a:solidFill>
          <a:srgbClr val="0F6636"/>
        </a:solidFill>
      </dgm:spPr>
      <dgm:t>
        <a:bodyPr/>
        <a:lstStyle/>
        <a:p>
          <a:endParaRPr lang="en-US"/>
        </a:p>
      </dgm:t>
    </dgm:pt>
    <dgm:pt modelId="{71E6445B-2272-469F-A84D-7E31C21D38AE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/>
            <a:t>Strengthen Defense Workforce Readiness</a:t>
          </a:r>
        </a:p>
      </dgm:t>
    </dgm:pt>
    <dgm:pt modelId="{93F420A4-1C6F-4652-9FD4-574E23A9B56C}" type="parTrans" cxnId="{41B5D414-5748-47F7-ACFE-5F809CB9C152}">
      <dgm:prSet/>
      <dgm:spPr/>
      <dgm:t>
        <a:bodyPr/>
        <a:lstStyle/>
        <a:p>
          <a:endParaRPr lang="en-US"/>
        </a:p>
      </dgm:t>
    </dgm:pt>
    <dgm:pt modelId="{0C88096F-72EF-490E-81EE-7FC8149BC211}" type="sibTrans" cxnId="{41B5D414-5748-47F7-ACFE-5F809CB9C152}">
      <dgm:prSet/>
      <dgm:spPr/>
      <dgm:t>
        <a:bodyPr/>
        <a:lstStyle/>
        <a:p>
          <a:endParaRPr lang="en-US"/>
        </a:p>
      </dgm:t>
    </dgm:pt>
    <dgm:pt modelId="{16262823-74C5-476D-9576-757481DFFA00}" type="pres">
      <dgm:prSet presAssocID="{7B844AD5-078B-44B0-A6E2-D296068D3896}" presName="Name0" presStyleCnt="0">
        <dgm:presLayoutVars>
          <dgm:dir/>
          <dgm:resizeHandles val="exact"/>
        </dgm:presLayoutVars>
      </dgm:prSet>
      <dgm:spPr/>
    </dgm:pt>
    <dgm:pt modelId="{A07BC423-278E-4FD6-8256-6200A5DE6CEA}" type="pres">
      <dgm:prSet presAssocID="{1EF5BA9A-2B8B-47E6-9BF5-DF12FA0C1F0D}" presName="composite" presStyleCnt="0"/>
      <dgm:spPr/>
    </dgm:pt>
    <dgm:pt modelId="{E7F6F4EE-1788-49C6-9976-9F904F21F0BC}" type="pres">
      <dgm:prSet presAssocID="{1EF5BA9A-2B8B-47E6-9BF5-DF12FA0C1F0D}" presName="imagSh" presStyleLbl="bgImgPlace1" presStyleIdx="0" presStyleCnt="5" custScaleX="153144" custScaleY="159448" custLinFactNeighborX="15029" custLinFactNeighborY="-65654"/>
      <dgm:spPr>
        <a:blipFill>
          <a:blip xmlns:r="http://schemas.openxmlformats.org/officeDocument/2006/relationships" r:embed="rId1"/>
          <a:srcRect/>
          <a:stretch>
            <a:fillRect l="-48000" r="-48000"/>
          </a:stretch>
        </a:blipFill>
        <a:ln w="38100">
          <a:solidFill>
            <a:srgbClr val="003366"/>
          </a:solidFill>
        </a:ln>
      </dgm:spPr>
    </dgm:pt>
    <dgm:pt modelId="{881964C2-DBDB-4D1F-8A1C-554FE5549A66}" type="pres">
      <dgm:prSet presAssocID="{1EF5BA9A-2B8B-47E6-9BF5-DF12FA0C1F0D}" presName="txNode" presStyleLbl="node1" presStyleIdx="0" presStyleCnt="5" custScaleX="146410" custLinFactNeighborX="257" custLinFactNeighborY="16021">
        <dgm:presLayoutVars>
          <dgm:bulletEnabled val="1"/>
        </dgm:presLayoutVars>
      </dgm:prSet>
      <dgm:spPr/>
    </dgm:pt>
    <dgm:pt modelId="{E93AF47C-84B7-40E7-AF12-BD09B34DFE67}" type="pres">
      <dgm:prSet presAssocID="{DF69A93C-DB0E-4C96-BCBF-0EE5438D7FED}" presName="sibTrans" presStyleLbl="sibTrans2D1" presStyleIdx="0" presStyleCnt="4" custScaleX="289714" custLinFactY="266930" custLinFactNeighborY="300000"/>
      <dgm:spPr/>
    </dgm:pt>
    <dgm:pt modelId="{F5587365-37F8-4D47-AB20-81C6ABB489F2}" type="pres">
      <dgm:prSet presAssocID="{DF69A93C-DB0E-4C96-BCBF-0EE5438D7FED}" presName="connTx" presStyleLbl="sibTrans2D1" presStyleIdx="0" presStyleCnt="4"/>
      <dgm:spPr/>
    </dgm:pt>
    <dgm:pt modelId="{EB0A7FD4-BAF0-46DD-829A-C56A4EDD5788}" type="pres">
      <dgm:prSet presAssocID="{DDAE6C77-4895-458D-A60F-14A3B6CB9ED2}" presName="composite" presStyleCnt="0"/>
      <dgm:spPr/>
    </dgm:pt>
    <dgm:pt modelId="{378D4C4A-3FEC-46A6-9268-FA793D8745B1}" type="pres">
      <dgm:prSet presAssocID="{DDAE6C77-4895-458D-A60F-14A3B6CB9ED2}" presName="imagSh" presStyleLbl="bgImgPlace1" presStyleIdx="1" presStyleCnt="5" custScaleX="154306" custScaleY="160659" custLinFactNeighborX="15029" custLinFactNeighborY="-65654"/>
      <dgm:spPr>
        <a:blipFill>
          <a:blip xmlns:r="http://schemas.openxmlformats.org/officeDocument/2006/relationships" r:embed="rId2"/>
          <a:srcRect/>
          <a:stretch>
            <a:fillRect l="-42000" r="-42000"/>
          </a:stretch>
        </a:blipFill>
        <a:ln w="38100">
          <a:solidFill>
            <a:srgbClr val="2E75B6"/>
          </a:solidFill>
        </a:ln>
      </dgm:spPr>
    </dgm:pt>
    <dgm:pt modelId="{62E06C0D-05E8-43FD-93B2-E1B396284C71}" type="pres">
      <dgm:prSet presAssocID="{DDAE6C77-4895-458D-A60F-14A3B6CB9ED2}" presName="txNode" presStyleLbl="node1" presStyleIdx="1" presStyleCnt="5" custScaleX="146410" custLinFactNeighborY="16021">
        <dgm:presLayoutVars>
          <dgm:bulletEnabled val="1"/>
        </dgm:presLayoutVars>
      </dgm:prSet>
      <dgm:spPr/>
    </dgm:pt>
    <dgm:pt modelId="{08A2C234-6196-45D8-AA26-B9CBD34705CB}" type="pres">
      <dgm:prSet presAssocID="{B3258177-0E95-4E71-8061-97EC53114174}" presName="sibTrans" presStyleLbl="sibTrans2D1" presStyleIdx="1" presStyleCnt="4" custScaleX="265375" custLinFactY="266929" custLinFactNeighborY="300000"/>
      <dgm:spPr/>
    </dgm:pt>
    <dgm:pt modelId="{C1603894-B92B-4656-ADF6-56DE53EF58CC}" type="pres">
      <dgm:prSet presAssocID="{B3258177-0E95-4E71-8061-97EC53114174}" presName="connTx" presStyleLbl="sibTrans2D1" presStyleIdx="1" presStyleCnt="4"/>
      <dgm:spPr/>
    </dgm:pt>
    <dgm:pt modelId="{A6B54ABB-AD05-429B-9B0E-2E61D3E94D55}" type="pres">
      <dgm:prSet presAssocID="{E7EF0CB9-C6AD-4E88-950E-1A2923B91677}" presName="composite" presStyleCnt="0"/>
      <dgm:spPr/>
    </dgm:pt>
    <dgm:pt modelId="{99EBBE28-19AB-49C2-A0B2-FB5DCC324F88}" type="pres">
      <dgm:prSet presAssocID="{E7EF0CB9-C6AD-4E88-950E-1A2923B91677}" presName="imagSh" presStyleLbl="bgImgPlace1" presStyleIdx="2" presStyleCnt="5" custScaleX="148674" custScaleY="154795" custLinFactNeighborX="15029" custLinFactNeighborY="-65654"/>
      <dgm:spPr>
        <a:blipFill>
          <a:blip xmlns:r="http://schemas.openxmlformats.org/officeDocument/2006/relationships" r:embed="rId3"/>
          <a:srcRect/>
          <a:stretch>
            <a:fillRect l="-28000" r="-28000"/>
          </a:stretch>
        </a:blipFill>
        <a:ln w="38100">
          <a:solidFill>
            <a:srgbClr val="3371E7"/>
          </a:solidFill>
        </a:ln>
      </dgm:spPr>
    </dgm:pt>
    <dgm:pt modelId="{AE680858-A85D-4433-9703-FD7A18FED6E7}" type="pres">
      <dgm:prSet presAssocID="{E7EF0CB9-C6AD-4E88-950E-1A2923B91677}" presName="txNode" presStyleLbl="node1" presStyleIdx="2" presStyleCnt="5" custScaleX="146410" custLinFactNeighborY="16021">
        <dgm:presLayoutVars>
          <dgm:bulletEnabled val="1"/>
        </dgm:presLayoutVars>
      </dgm:prSet>
      <dgm:spPr/>
    </dgm:pt>
    <dgm:pt modelId="{95FAE796-A95A-4B76-817E-16DC93053022}" type="pres">
      <dgm:prSet presAssocID="{4F56355A-CA8D-484B-9DBB-C08F16005822}" presName="sibTrans" presStyleLbl="sibTrans2D1" presStyleIdx="2" presStyleCnt="4" custScaleX="281964" custLinFactY="270563" custLinFactNeighborY="300000"/>
      <dgm:spPr/>
    </dgm:pt>
    <dgm:pt modelId="{9AFB8750-E75A-4B1E-892A-2E983C350E32}" type="pres">
      <dgm:prSet presAssocID="{4F56355A-CA8D-484B-9DBB-C08F16005822}" presName="connTx" presStyleLbl="sibTrans2D1" presStyleIdx="2" presStyleCnt="4"/>
      <dgm:spPr/>
    </dgm:pt>
    <dgm:pt modelId="{5D36D492-3DB5-458C-9F2B-675128FB1DA7}" type="pres">
      <dgm:prSet presAssocID="{B86D9C94-E86A-4E49-A1CC-4DEF08E08800}" presName="composite" presStyleCnt="0"/>
      <dgm:spPr/>
    </dgm:pt>
    <dgm:pt modelId="{F9CE4C0E-45EE-49C1-96FE-B9A8B4AC3084}" type="pres">
      <dgm:prSet presAssocID="{B86D9C94-E86A-4E49-A1CC-4DEF08E08800}" presName="imagSh" presStyleLbl="bgImgPlace1" presStyleIdx="3" presStyleCnt="5" custScaleX="158143" custScaleY="164653" custLinFactNeighborX="15029" custLinFactNeighborY="-65654"/>
      <dgm:spPr>
        <a:blipFill>
          <a:blip xmlns:r="http://schemas.openxmlformats.org/officeDocument/2006/relationships" r:embed="rId4"/>
          <a:srcRect/>
          <a:stretch>
            <a:fillRect l="-43000" r="-43000"/>
          </a:stretch>
        </a:blipFill>
        <a:ln w="38100">
          <a:solidFill>
            <a:srgbClr val="0F6636"/>
          </a:solidFill>
        </a:ln>
      </dgm:spPr>
    </dgm:pt>
    <dgm:pt modelId="{C227C0FE-2508-423A-BBBB-AAEDDBAC595C}" type="pres">
      <dgm:prSet presAssocID="{B86D9C94-E86A-4E49-A1CC-4DEF08E08800}" presName="txNode" presStyleLbl="node1" presStyleIdx="3" presStyleCnt="5" custScaleX="146410" custLinFactNeighborY="16021">
        <dgm:presLayoutVars>
          <dgm:bulletEnabled val="1"/>
        </dgm:presLayoutVars>
      </dgm:prSet>
      <dgm:spPr/>
    </dgm:pt>
    <dgm:pt modelId="{DE1D1D15-070A-4D79-825D-5DA683F58CC6}" type="pres">
      <dgm:prSet presAssocID="{71C4C9D1-D4BD-4ED0-98F1-679154AEF679}" presName="sibTrans" presStyleLbl="sibTrans2D1" presStyleIdx="3" presStyleCnt="4" custScaleX="376104" custLinFactY="263295" custLinFactNeighborX="28121" custLinFactNeighborY="300000"/>
      <dgm:spPr/>
    </dgm:pt>
    <dgm:pt modelId="{ABAC1B8F-B582-44CD-8F78-CB36DB989480}" type="pres">
      <dgm:prSet presAssocID="{71C4C9D1-D4BD-4ED0-98F1-679154AEF679}" presName="connTx" presStyleLbl="sibTrans2D1" presStyleIdx="3" presStyleCnt="4"/>
      <dgm:spPr/>
    </dgm:pt>
    <dgm:pt modelId="{4CA51AF9-0ABB-458C-91BA-F32AB37853E3}" type="pres">
      <dgm:prSet presAssocID="{71E6445B-2272-469F-A84D-7E31C21D38AE}" presName="composite" presStyleCnt="0"/>
      <dgm:spPr/>
    </dgm:pt>
    <dgm:pt modelId="{104404A5-1240-4546-9CB8-E2B0E9BE7076}" type="pres">
      <dgm:prSet presAssocID="{71E6445B-2272-469F-A84D-7E31C21D38AE}" presName="imagSh" presStyleLbl="bgImgPlace1" presStyleIdx="4" presStyleCnt="5" custScaleX="159422" custScaleY="165984" custLinFactNeighborX="13807" custLinFactNeighborY="-65654"/>
      <dgm:spPr>
        <a:blipFill>
          <a:blip xmlns:r="http://schemas.openxmlformats.org/officeDocument/2006/relationships" r:embed="rId5"/>
          <a:srcRect/>
          <a:stretch>
            <a:fillRect l="-28000" r="-28000"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3C7A58D5-0E2A-4E64-8452-36C7B3256D96}" type="pres">
      <dgm:prSet presAssocID="{71E6445B-2272-469F-A84D-7E31C21D38AE}" presName="txNode" presStyleLbl="node1" presStyleIdx="4" presStyleCnt="5" custScaleX="146410" custLinFactNeighborY="16021">
        <dgm:presLayoutVars>
          <dgm:bulletEnabled val="1"/>
        </dgm:presLayoutVars>
      </dgm:prSet>
      <dgm:spPr/>
    </dgm:pt>
  </dgm:ptLst>
  <dgm:cxnLst>
    <dgm:cxn modelId="{6098DA0D-F899-4FBF-B9E7-76A2C5A10422}" srcId="{7B844AD5-078B-44B0-A6E2-D296068D3896}" destId="{DDAE6C77-4895-458D-A60F-14A3B6CB9ED2}" srcOrd="1" destOrd="0" parTransId="{2A5DF886-E5C2-450B-866B-393351C23D88}" sibTransId="{B3258177-0E95-4E71-8061-97EC53114174}"/>
    <dgm:cxn modelId="{02876F0F-6AB5-41C4-8210-06951B695113}" type="presOf" srcId="{E7EF0CB9-C6AD-4E88-950E-1A2923B91677}" destId="{AE680858-A85D-4433-9703-FD7A18FED6E7}" srcOrd="0" destOrd="0" presId="urn:microsoft.com/office/officeart/2005/8/layout/hProcess10"/>
    <dgm:cxn modelId="{41B5D414-5748-47F7-ACFE-5F809CB9C152}" srcId="{7B844AD5-078B-44B0-A6E2-D296068D3896}" destId="{71E6445B-2272-469F-A84D-7E31C21D38AE}" srcOrd="4" destOrd="0" parTransId="{93F420A4-1C6F-4652-9FD4-574E23A9B56C}" sibTransId="{0C88096F-72EF-490E-81EE-7FC8149BC211}"/>
    <dgm:cxn modelId="{0445951E-D0B1-4C3A-9AE9-6030109999AC}" type="presOf" srcId="{4F56355A-CA8D-484B-9DBB-C08F16005822}" destId="{9AFB8750-E75A-4B1E-892A-2E983C350E32}" srcOrd="1" destOrd="0" presId="urn:microsoft.com/office/officeart/2005/8/layout/hProcess10"/>
    <dgm:cxn modelId="{0E28D122-C7A2-4F8E-8AC0-91F3653AB6CE}" type="presOf" srcId="{71C4C9D1-D4BD-4ED0-98F1-679154AEF679}" destId="{ABAC1B8F-B582-44CD-8F78-CB36DB989480}" srcOrd="1" destOrd="0" presId="urn:microsoft.com/office/officeart/2005/8/layout/hProcess10"/>
    <dgm:cxn modelId="{63835128-33D9-478E-98F6-A329536F3AD3}" type="presOf" srcId="{7B844AD5-078B-44B0-A6E2-D296068D3896}" destId="{16262823-74C5-476D-9576-757481DFFA00}" srcOrd="0" destOrd="0" presId="urn:microsoft.com/office/officeart/2005/8/layout/hProcess10"/>
    <dgm:cxn modelId="{606E3C2F-31AE-486B-B782-BEA60ED315CB}" srcId="{7B844AD5-078B-44B0-A6E2-D296068D3896}" destId="{B86D9C94-E86A-4E49-A1CC-4DEF08E08800}" srcOrd="3" destOrd="0" parTransId="{6E92A33A-7DEE-469C-AF67-FE0511E2195B}" sibTransId="{71C4C9D1-D4BD-4ED0-98F1-679154AEF679}"/>
    <dgm:cxn modelId="{6B6E1931-112C-41AB-9F86-36D9CDF71AB1}" type="presOf" srcId="{B86D9C94-E86A-4E49-A1CC-4DEF08E08800}" destId="{C227C0FE-2508-423A-BBBB-AAEDDBAC595C}" srcOrd="0" destOrd="0" presId="urn:microsoft.com/office/officeart/2005/8/layout/hProcess10"/>
    <dgm:cxn modelId="{6F344C5B-1AB1-43D1-A30C-EB7DCA76B895}" type="presOf" srcId="{71C4C9D1-D4BD-4ED0-98F1-679154AEF679}" destId="{DE1D1D15-070A-4D79-825D-5DA683F58CC6}" srcOrd="0" destOrd="0" presId="urn:microsoft.com/office/officeart/2005/8/layout/hProcess10"/>
    <dgm:cxn modelId="{CB5E755B-1AA6-40A4-AE86-015772A6A92D}" type="presOf" srcId="{4F56355A-CA8D-484B-9DBB-C08F16005822}" destId="{95FAE796-A95A-4B76-817E-16DC93053022}" srcOrd="0" destOrd="0" presId="urn:microsoft.com/office/officeart/2005/8/layout/hProcess10"/>
    <dgm:cxn modelId="{C29AEB4B-6080-40FF-8914-0C443315E0B1}" srcId="{7B844AD5-078B-44B0-A6E2-D296068D3896}" destId="{E7EF0CB9-C6AD-4E88-950E-1A2923B91677}" srcOrd="2" destOrd="0" parTransId="{E5897894-AD88-4EC1-B8F1-749678B3833A}" sibTransId="{4F56355A-CA8D-484B-9DBB-C08F16005822}"/>
    <dgm:cxn modelId="{13AB0C57-C6FD-4F83-BE37-FD33A2AE1D7F}" srcId="{7B844AD5-078B-44B0-A6E2-D296068D3896}" destId="{1EF5BA9A-2B8B-47E6-9BF5-DF12FA0C1F0D}" srcOrd="0" destOrd="0" parTransId="{8D2B254E-EF01-41F1-8ED7-F47D9EDCC91A}" sibTransId="{DF69A93C-DB0E-4C96-BCBF-0EE5438D7FED}"/>
    <dgm:cxn modelId="{2C84008B-5F03-4BFB-9232-93458B9CBB15}" type="presOf" srcId="{B3258177-0E95-4E71-8061-97EC53114174}" destId="{08A2C234-6196-45D8-AA26-B9CBD34705CB}" srcOrd="0" destOrd="0" presId="urn:microsoft.com/office/officeart/2005/8/layout/hProcess10"/>
    <dgm:cxn modelId="{5752AE9B-3AA5-47AA-BB0E-61DCD3C8F3C9}" type="presOf" srcId="{DDAE6C77-4895-458D-A60F-14A3B6CB9ED2}" destId="{62E06C0D-05E8-43FD-93B2-E1B396284C71}" srcOrd="0" destOrd="0" presId="urn:microsoft.com/office/officeart/2005/8/layout/hProcess10"/>
    <dgm:cxn modelId="{6F9004A6-BCD1-43DC-9AC3-EF1F62F276B2}" type="presOf" srcId="{71E6445B-2272-469F-A84D-7E31C21D38AE}" destId="{3C7A58D5-0E2A-4E64-8452-36C7B3256D96}" srcOrd="0" destOrd="0" presId="urn:microsoft.com/office/officeart/2005/8/layout/hProcess10"/>
    <dgm:cxn modelId="{1A2EFABC-0D9F-4992-BEDB-9F4DEDF69D6B}" type="presOf" srcId="{1EF5BA9A-2B8B-47E6-9BF5-DF12FA0C1F0D}" destId="{881964C2-DBDB-4D1F-8A1C-554FE5549A66}" srcOrd="0" destOrd="0" presId="urn:microsoft.com/office/officeart/2005/8/layout/hProcess10"/>
    <dgm:cxn modelId="{07030AC3-36CD-441F-9DA2-51371E59FE77}" type="presOf" srcId="{DF69A93C-DB0E-4C96-BCBF-0EE5438D7FED}" destId="{E93AF47C-84B7-40E7-AF12-BD09B34DFE67}" srcOrd="0" destOrd="0" presId="urn:microsoft.com/office/officeart/2005/8/layout/hProcess10"/>
    <dgm:cxn modelId="{0F7131D9-73B5-47FC-9CE6-64F8633C1C4F}" type="presOf" srcId="{B3258177-0E95-4E71-8061-97EC53114174}" destId="{C1603894-B92B-4656-ADF6-56DE53EF58CC}" srcOrd="1" destOrd="0" presId="urn:microsoft.com/office/officeart/2005/8/layout/hProcess10"/>
    <dgm:cxn modelId="{6392B7E9-DDFC-483E-831E-6BFACBE059BD}" type="presOf" srcId="{DF69A93C-DB0E-4C96-BCBF-0EE5438D7FED}" destId="{F5587365-37F8-4D47-AB20-81C6ABB489F2}" srcOrd="1" destOrd="0" presId="urn:microsoft.com/office/officeart/2005/8/layout/hProcess10"/>
    <dgm:cxn modelId="{A14F043E-69D3-4774-9674-8850C84B0A71}" type="presParOf" srcId="{16262823-74C5-476D-9576-757481DFFA00}" destId="{A07BC423-278E-4FD6-8256-6200A5DE6CEA}" srcOrd="0" destOrd="0" presId="urn:microsoft.com/office/officeart/2005/8/layout/hProcess10"/>
    <dgm:cxn modelId="{FBDE2682-6E61-4A42-97D5-0CC9F0C770D5}" type="presParOf" srcId="{A07BC423-278E-4FD6-8256-6200A5DE6CEA}" destId="{E7F6F4EE-1788-49C6-9976-9F904F21F0BC}" srcOrd="0" destOrd="0" presId="urn:microsoft.com/office/officeart/2005/8/layout/hProcess10"/>
    <dgm:cxn modelId="{07858BDC-28D2-487C-956E-EE4F787D6048}" type="presParOf" srcId="{A07BC423-278E-4FD6-8256-6200A5DE6CEA}" destId="{881964C2-DBDB-4D1F-8A1C-554FE5549A66}" srcOrd="1" destOrd="0" presId="urn:microsoft.com/office/officeart/2005/8/layout/hProcess10"/>
    <dgm:cxn modelId="{A5C7CB08-9232-4EEB-BE7D-52AB56C4DDD2}" type="presParOf" srcId="{16262823-74C5-476D-9576-757481DFFA00}" destId="{E93AF47C-84B7-40E7-AF12-BD09B34DFE67}" srcOrd="1" destOrd="0" presId="urn:microsoft.com/office/officeart/2005/8/layout/hProcess10"/>
    <dgm:cxn modelId="{02229385-A511-4002-8BD8-6317934E6807}" type="presParOf" srcId="{E93AF47C-84B7-40E7-AF12-BD09B34DFE67}" destId="{F5587365-37F8-4D47-AB20-81C6ABB489F2}" srcOrd="0" destOrd="0" presId="urn:microsoft.com/office/officeart/2005/8/layout/hProcess10"/>
    <dgm:cxn modelId="{355E8DE7-C487-460D-9368-337B6E4B0DBB}" type="presParOf" srcId="{16262823-74C5-476D-9576-757481DFFA00}" destId="{EB0A7FD4-BAF0-46DD-829A-C56A4EDD5788}" srcOrd="2" destOrd="0" presId="urn:microsoft.com/office/officeart/2005/8/layout/hProcess10"/>
    <dgm:cxn modelId="{033033B5-E403-4DE6-B6BC-6A4A67002C4D}" type="presParOf" srcId="{EB0A7FD4-BAF0-46DD-829A-C56A4EDD5788}" destId="{378D4C4A-3FEC-46A6-9268-FA793D8745B1}" srcOrd="0" destOrd="0" presId="urn:microsoft.com/office/officeart/2005/8/layout/hProcess10"/>
    <dgm:cxn modelId="{6F9D2919-DF4E-4189-8C49-5A98B7D139F9}" type="presParOf" srcId="{EB0A7FD4-BAF0-46DD-829A-C56A4EDD5788}" destId="{62E06C0D-05E8-43FD-93B2-E1B396284C71}" srcOrd="1" destOrd="0" presId="urn:microsoft.com/office/officeart/2005/8/layout/hProcess10"/>
    <dgm:cxn modelId="{2B4F1216-18A8-4CCD-A98A-A175884E985E}" type="presParOf" srcId="{16262823-74C5-476D-9576-757481DFFA00}" destId="{08A2C234-6196-45D8-AA26-B9CBD34705CB}" srcOrd="3" destOrd="0" presId="urn:microsoft.com/office/officeart/2005/8/layout/hProcess10"/>
    <dgm:cxn modelId="{94198519-96F2-4BF7-9F3A-DFC13E3D284C}" type="presParOf" srcId="{08A2C234-6196-45D8-AA26-B9CBD34705CB}" destId="{C1603894-B92B-4656-ADF6-56DE53EF58CC}" srcOrd="0" destOrd="0" presId="urn:microsoft.com/office/officeart/2005/8/layout/hProcess10"/>
    <dgm:cxn modelId="{0FAE4E53-8C47-4039-A03A-B4EA275E68E1}" type="presParOf" srcId="{16262823-74C5-476D-9576-757481DFFA00}" destId="{A6B54ABB-AD05-429B-9B0E-2E61D3E94D55}" srcOrd="4" destOrd="0" presId="urn:microsoft.com/office/officeart/2005/8/layout/hProcess10"/>
    <dgm:cxn modelId="{7890445B-2C91-4388-90D1-2BD69E642D69}" type="presParOf" srcId="{A6B54ABB-AD05-429B-9B0E-2E61D3E94D55}" destId="{99EBBE28-19AB-49C2-A0B2-FB5DCC324F88}" srcOrd="0" destOrd="0" presId="urn:microsoft.com/office/officeart/2005/8/layout/hProcess10"/>
    <dgm:cxn modelId="{EA93B450-2E5E-4CAD-89F2-8B62E54BEE6F}" type="presParOf" srcId="{A6B54ABB-AD05-429B-9B0E-2E61D3E94D55}" destId="{AE680858-A85D-4433-9703-FD7A18FED6E7}" srcOrd="1" destOrd="0" presId="urn:microsoft.com/office/officeart/2005/8/layout/hProcess10"/>
    <dgm:cxn modelId="{13EF0293-706D-4022-8143-13466A1BE7DF}" type="presParOf" srcId="{16262823-74C5-476D-9576-757481DFFA00}" destId="{95FAE796-A95A-4B76-817E-16DC93053022}" srcOrd="5" destOrd="0" presId="urn:microsoft.com/office/officeart/2005/8/layout/hProcess10"/>
    <dgm:cxn modelId="{A141B321-0F44-4FFB-97C1-DF57E2314098}" type="presParOf" srcId="{95FAE796-A95A-4B76-817E-16DC93053022}" destId="{9AFB8750-E75A-4B1E-892A-2E983C350E32}" srcOrd="0" destOrd="0" presId="urn:microsoft.com/office/officeart/2005/8/layout/hProcess10"/>
    <dgm:cxn modelId="{4E4B2C31-2460-403F-913C-413800286C4E}" type="presParOf" srcId="{16262823-74C5-476D-9576-757481DFFA00}" destId="{5D36D492-3DB5-458C-9F2B-675128FB1DA7}" srcOrd="6" destOrd="0" presId="urn:microsoft.com/office/officeart/2005/8/layout/hProcess10"/>
    <dgm:cxn modelId="{D2CC6D8C-6515-4F27-9A6C-FDCE7373D2AD}" type="presParOf" srcId="{5D36D492-3DB5-458C-9F2B-675128FB1DA7}" destId="{F9CE4C0E-45EE-49C1-96FE-B9A8B4AC3084}" srcOrd="0" destOrd="0" presId="urn:microsoft.com/office/officeart/2005/8/layout/hProcess10"/>
    <dgm:cxn modelId="{AC6EB8B2-0BBF-44B1-8446-EFD73C97061B}" type="presParOf" srcId="{5D36D492-3DB5-458C-9F2B-675128FB1DA7}" destId="{C227C0FE-2508-423A-BBBB-AAEDDBAC595C}" srcOrd="1" destOrd="0" presId="urn:microsoft.com/office/officeart/2005/8/layout/hProcess10"/>
    <dgm:cxn modelId="{3EECA0A9-C9E9-43D8-8BFA-47181D5ABB88}" type="presParOf" srcId="{16262823-74C5-476D-9576-757481DFFA00}" destId="{DE1D1D15-070A-4D79-825D-5DA683F58CC6}" srcOrd="7" destOrd="0" presId="urn:microsoft.com/office/officeart/2005/8/layout/hProcess10"/>
    <dgm:cxn modelId="{F8F1AD23-8D2F-4838-A25E-CA75CE30B191}" type="presParOf" srcId="{DE1D1D15-070A-4D79-825D-5DA683F58CC6}" destId="{ABAC1B8F-B582-44CD-8F78-CB36DB989480}" srcOrd="0" destOrd="0" presId="urn:microsoft.com/office/officeart/2005/8/layout/hProcess10"/>
    <dgm:cxn modelId="{3F13BD06-FB8A-4729-B16F-ECF0121B4242}" type="presParOf" srcId="{16262823-74C5-476D-9576-757481DFFA00}" destId="{4CA51AF9-0ABB-458C-91BA-F32AB37853E3}" srcOrd="8" destOrd="0" presId="urn:microsoft.com/office/officeart/2005/8/layout/hProcess10"/>
    <dgm:cxn modelId="{0828D51A-1CB6-4F3E-8205-10303C0A3698}" type="presParOf" srcId="{4CA51AF9-0ABB-458C-91BA-F32AB37853E3}" destId="{104404A5-1240-4546-9CB8-E2B0E9BE7076}" srcOrd="0" destOrd="0" presId="urn:microsoft.com/office/officeart/2005/8/layout/hProcess10"/>
    <dgm:cxn modelId="{8D175A07-A6DB-49EB-AD42-89EBC3B9AE63}" type="presParOf" srcId="{4CA51AF9-0ABB-458C-91BA-F32AB37853E3}" destId="{3C7A58D5-0E2A-4E64-8452-36C7B3256D9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F4EE-1788-49C6-9976-9F904F21F0BC}">
      <dsp:nvSpPr>
        <dsp:cNvPr id="0" name=""/>
        <dsp:cNvSpPr/>
      </dsp:nvSpPr>
      <dsp:spPr>
        <a:xfrm>
          <a:off x="168140" y="126072"/>
          <a:ext cx="1663683" cy="1732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48000" r="-48000"/>
          </a:stretch>
        </a:blipFill>
        <a:ln w="381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964C2-DBDB-4D1F-8A1C-554FE5549A66}">
      <dsp:nvSpPr>
        <dsp:cNvPr id="0" name=""/>
        <dsp:cNvSpPr/>
      </dsp:nvSpPr>
      <dsp:spPr>
        <a:xfrm>
          <a:off x="221090" y="1988069"/>
          <a:ext cx="1590528" cy="1086352"/>
        </a:xfrm>
        <a:prstGeom prst="roundRect">
          <a:avLst>
            <a:gd name="adj" fmla="val 10000"/>
          </a:avLst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Assess Employer Needs</a:t>
          </a:r>
        </a:p>
      </dsp:txBody>
      <dsp:txXfrm>
        <a:off x="252908" y="2019887"/>
        <a:ext cx="1526892" cy="1022716"/>
      </dsp:txXfrm>
    </dsp:sp>
    <dsp:sp modelId="{E93AF47C-84B7-40E7-AF12-BD09B34DFE67}">
      <dsp:nvSpPr>
        <dsp:cNvPr id="0" name=""/>
        <dsp:cNvSpPr/>
      </dsp:nvSpPr>
      <dsp:spPr>
        <a:xfrm rot="5067">
          <a:off x="1841927" y="2343186"/>
          <a:ext cx="569153" cy="261035"/>
        </a:xfrm>
        <a:prstGeom prst="rightArrow">
          <a:avLst>
            <a:gd name="adj1" fmla="val 60000"/>
            <a:gd name="adj2" fmla="val 50000"/>
          </a:avLst>
        </a:prstGeom>
        <a:solidFill>
          <a:srgbClr val="0033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841927" y="2395335"/>
        <a:ext cx="490843" cy="156621"/>
      </dsp:txXfrm>
    </dsp:sp>
    <dsp:sp modelId="{378D4C4A-3FEC-46A6-9268-FA793D8745B1}">
      <dsp:nvSpPr>
        <dsp:cNvPr id="0" name=""/>
        <dsp:cNvSpPr/>
      </dsp:nvSpPr>
      <dsp:spPr>
        <a:xfrm>
          <a:off x="2393119" y="122783"/>
          <a:ext cx="1676306" cy="1745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42000" r="-42000"/>
          </a:stretch>
        </a:blipFill>
        <a:ln w="38100" cap="flat" cmpd="sng" algn="ctr">
          <a:solidFill>
            <a:srgbClr val="2E75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06C0D-05E8-43FD-93B2-E1B396284C71}">
      <dsp:nvSpPr>
        <dsp:cNvPr id="0" name=""/>
        <dsp:cNvSpPr/>
      </dsp:nvSpPr>
      <dsp:spPr>
        <a:xfrm>
          <a:off x="2449588" y="1991358"/>
          <a:ext cx="1590528" cy="1086352"/>
        </a:xfrm>
        <a:prstGeom prst="roundRect">
          <a:avLst>
            <a:gd name="adj" fmla="val 10000"/>
          </a:avLst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Define Shared Language (Competency Framework)</a:t>
          </a:r>
        </a:p>
      </dsp:txBody>
      <dsp:txXfrm>
        <a:off x="2481406" y="2023176"/>
        <a:ext cx="1526892" cy="1022716"/>
      </dsp:txXfrm>
    </dsp:sp>
    <dsp:sp modelId="{08A2C234-6196-45D8-AA26-B9CBD34705CB}">
      <dsp:nvSpPr>
        <dsp:cNvPr id="0" name=""/>
        <dsp:cNvSpPr/>
      </dsp:nvSpPr>
      <dsp:spPr>
        <a:xfrm rot="21575122">
          <a:off x="4103047" y="2336638"/>
          <a:ext cx="515489" cy="261035"/>
        </a:xfrm>
        <a:prstGeom prst="rightArrow">
          <a:avLst>
            <a:gd name="adj1" fmla="val 60000"/>
            <a:gd name="adj2" fmla="val 50000"/>
          </a:avLst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03048" y="2389128"/>
        <a:ext cx="437179" cy="156621"/>
      </dsp:txXfrm>
    </dsp:sp>
    <dsp:sp modelId="{99EBBE28-19AB-49C2-A0B2-FB5DCC324F88}">
      <dsp:nvSpPr>
        <dsp:cNvPr id="0" name=""/>
        <dsp:cNvSpPr/>
      </dsp:nvSpPr>
      <dsp:spPr>
        <a:xfrm>
          <a:off x="4624409" y="138709"/>
          <a:ext cx="1615123" cy="16816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28000" r="-28000"/>
          </a:stretch>
        </a:blipFill>
        <a:ln w="38100" cap="flat" cmpd="sng" algn="ctr">
          <a:solidFill>
            <a:srgbClr val="3371E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80858-A85D-4433-9703-FD7A18FED6E7}">
      <dsp:nvSpPr>
        <dsp:cNvPr id="0" name=""/>
        <dsp:cNvSpPr/>
      </dsp:nvSpPr>
      <dsp:spPr>
        <a:xfrm>
          <a:off x="4650287" y="1975432"/>
          <a:ext cx="1590528" cy="1086352"/>
        </a:xfrm>
        <a:prstGeom prst="roundRect">
          <a:avLst>
            <a:gd name="adj" fmla="val 10000"/>
          </a:avLst>
        </a:prstGeom>
        <a:solidFill>
          <a:srgbClr val="3371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Convene Employers and Partners</a:t>
          </a:r>
        </a:p>
      </dsp:txBody>
      <dsp:txXfrm>
        <a:off x="4682105" y="2007250"/>
        <a:ext cx="1526892" cy="1022716"/>
      </dsp:txXfrm>
    </dsp:sp>
    <dsp:sp modelId="{95FAE796-A95A-4B76-817E-16DC93053022}">
      <dsp:nvSpPr>
        <dsp:cNvPr id="0" name=""/>
        <dsp:cNvSpPr/>
      </dsp:nvSpPr>
      <dsp:spPr>
        <a:xfrm rot="40866">
          <a:off x="6257995" y="2351627"/>
          <a:ext cx="577929" cy="261035"/>
        </a:xfrm>
        <a:prstGeom prst="rightArrow">
          <a:avLst>
            <a:gd name="adj1" fmla="val 60000"/>
            <a:gd name="adj2" fmla="val 50000"/>
          </a:avLst>
        </a:prstGeom>
        <a:solidFill>
          <a:srgbClr val="3371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257998" y="2403369"/>
        <a:ext cx="499619" cy="156621"/>
      </dsp:txXfrm>
    </dsp:sp>
    <dsp:sp modelId="{F9CE4C0E-45EE-49C1-96FE-B9A8B4AC3084}">
      <dsp:nvSpPr>
        <dsp:cNvPr id="0" name=""/>
        <dsp:cNvSpPr/>
      </dsp:nvSpPr>
      <dsp:spPr>
        <a:xfrm>
          <a:off x="6825108" y="111936"/>
          <a:ext cx="1717990" cy="17887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43000" r="-43000"/>
          </a:stretch>
        </a:blipFill>
        <a:ln w="38100" cap="flat" cmpd="sng" algn="ctr">
          <a:solidFill>
            <a:srgbClr val="0F66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7C0FE-2508-423A-BBBB-AAEDDBAC595C}">
      <dsp:nvSpPr>
        <dsp:cNvPr id="0" name=""/>
        <dsp:cNvSpPr/>
      </dsp:nvSpPr>
      <dsp:spPr>
        <a:xfrm>
          <a:off x="6902419" y="2002205"/>
          <a:ext cx="1590528" cy="1086352"/>
        </a:xfrm>
        <a:prstGeom prst="roundRect">
          <a:avLst>
            <a:gd name="adj" fmla="val 10000"/>
          </a:avLst>
        </a:prstGeom>
        <a:solidFill>
          <a:srgbClr val="0F66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Deploy Targeted Training</a:t>
          </a:r>
        </a:p>
      </dsp:txBody>
      <dsp:txXfrm>
        <a:off x="6934237" y="2034023"/>
        <a:ext cx="1526892" cy="1022716"/>
      </dsp:txXfrm>
    </dsp:sp>
    <dsp:sp modelId="{DE1D1D15-070A-4D79-825D-5DA683F58CC6}">
      <dsp:nvSpPr>
        <dsp:cNvPr id="0" name=""/>
        <dsp:cNvSpPr/>
      </dsp:nvSpPr>
      <dsp:spPr>
        <a:xfrm rot="5631">
          <a:off x="8526347" y="2347995"/>
          <a:ext cx="634378" cy="261035"/>
        </a:xfrm>
        <a:prstGeom prst="rightArrow">
          <a:avLst>
            <a:gd name="adj1" fmla="val 60000"/>
            <a:gd name="adj2" fmla="val 50000"/>
          </a:avLst>
        </a:prstGeom>
        <a:solidFill>
          <a:srgbClr val="0F6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526347" y="2400138"/>
        <a:ext cx="556068" cy="156621"/>
      </dsp:txXfrm>
    </dsp:sp>
    <dsp:sp modelId="{104404A5-1240-4546-9CB8-E2B0E9BE7076}">
      <dsp:nvSpPr>
        <dsp:cNvPr id="0" name=""/>
        <dsp:cNvSpPr/>
      </dsp:nvSpPr>
      <dsp:spPr>
        <a:xfrm>
          <a:off x="9025015" y="108321"/>
          <a:ext cx="1731884" cy="1803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28000" r="-28000"/>
          </a:stretch>
        </a:blip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58D5-0E2A-4E64-8452-36C7B3256D96}">
      <dsp:nvSpPr>
        <dsp:cNvPr id="0" name=""/>
        <dsp:cNvSpPr/>
      </dsp:nvSpPr>
      <dsp:spPr>
        <a:xfrm>
          <a:off x="9161498" y="2005820"/>
          <a:ext cx="1590528" cy="108635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Strengthen Defense Workforce Readiness</a:t>
          </a:r>
        </a:p>
      </dsp:txBody>
      <dsp:txXfrm>
        <a:off x="9193316" y="2037638"/>
        <a:ext cx="1526892" cy="102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30C9C-EB14-4616-BBA8-5F7C7E2B1C4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5A371-D350-4750-BD41-D8062B7C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E2841"/>
                </a:solidFill>
                <a:latin typeface="+mn-lt"/>
              </a:rPr>
              <a:t>Talk about STATE and LOCAL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E2841"/>
                </a:solidFill>
                <a:latin typeface="+mn-lt"/>
              </a:rPr>
              <a:t>LARGE and SMALL employers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E2841"/>
                </a:solidFill>
                <a:latin typeface="+mn-lt"/>
              </a:rPr>
              <a:t>Manufacturing-specific industry associations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E2841"/>
                </a:solidFill>
                <a:latin typeface="+mn-lt"/>
              </a:rPr>
              <a:t>Partnerships translate national workforce policy into local impact </a:t>
            </a:r>
            <a:r>
              <a:rPr lang="en-US" sz="1200" b="1">
                <a:solidFill>
                  <a:srgbClr val="0E2841"/>
                </a:solidFill>
                <a:latin typeface="+mn-lt"/>
                <a:sym typeface="Wingdings" panose="05000000000000000000" pitchFamily="2" charset="2"/>
              </a:rPr>
              <a:t>by </a:t>
            </a:r>
            <a:r>
              <a:rPr lang="en-US" sz="1200" b="1">
                <a:solidFill>
                  <a:srgbClr val="0E2841"/>
                </a:solidFill>
                <a:latin typeface="+mn-lt"/>
              </a:rPr>
              <a:t>engaging with manufacturers and their communities to meet the workforce needs of local employers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5A371-D350-4750-BD41-D8062B7CF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solidFill>
                  <a:srgbClr val="FFFFFF"/>
                </a:solidFill>
                <a:latin typeface="Aptos Black"/>
              </a:rPr>
              <a:t>AF NOTE: the challenge is supporting SMMs and meeting defense targets for skill development</a:t>
            </a:r>
          </a:p>
          <a:p>
            <a:endParaRPr lang="en-US" sz="1200" b="1">
              <a:solidFill>
                <a:srgbClr val="FFFFFF"/>
              </a:solidFill>
              <a:latin typeface="Aptos Black"/>
            </a:endParaRPr>
          </a:p>
          <a:p>
            <a:r>
              <a:rPr lang="en-US" sz="1200" b="1">
                <a:solidFill>
                  <a:srgbClr val="FFFFFF"/>
                </a:solidFill>
                <a:latin typeface="Aptos Black"/>
              </a:rPr>
              <a:t>Using the Framework as a Common Language…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" b="0">
                <a:solidFill>
                  <a:srgbClr val="0E2841"/>
                </a:solidFill>
                <a:latin typeface="+mn-lt"/>
              </a:rPr>
              <a:t>The Competency Framework gives every employer and partner the same vocabulary for describing skills, roles, and gaps — removing the guesswork from local conversations.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" b="0">
                <a:solidFill>
                  <a:srgbClr val="0E2841"/>
                </a:solidFill>
                <a:latin typeface="+mn-lt"/>
              </a:rPr>
              <a:t>A shared language makes it possible to compare needs across firms, sectors, and regions</a:t>
            </a:r>
            <a:r>
              <a:rPr lang="en-US" sz="100">
                <a:solidFill>
                  <a:srgbClr val="0E2841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>
              <a:solidFill>
                <a:srgbClr val="FFFFFF"/>
              </a:solidFill>
              <a:latin typeface="Aptos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solidFill>
                  <a:srgbClr val="FFFFFF"/>
                </a:solidFill>
                <a:latin typeface="Aptos Black"/>
              </a:rPr>
              <a:t>…MIIs Can Help to Convene Local Companies…</a:t>
            </a:r>
          </a:p>
          <a:p>
            <a:pPr marL="285750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Bring together firms across a region using shared framework language</a:t>
            </a:r>
          </a:p>
          <a:p>
            <a:pPr marL="285750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Identify patterns in skill shortages that no single company sees alone</a:t>
            </a:r>
          </a:p>
          <a:p>
            <a:pPr marL="285750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Build consensus around community-wide priorities for action</a:t>
            </a:r>
          </a:p>
          <a:p>
            <a:pPr marL="285750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Aggregate demand signals to advocate for targeted training investment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FFFF"/>
                </a:solidFill>
                <a:latin typeface="Aptos Black"/>
              </a:rPr>
              <a:t>…to Answer Critical Workforce Questions…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Which skill clusters are most in-demand in our region right now?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Where are the gaps between our talent pipelines and near-term hiring needs?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Which training programs are aligned — and which need to be built?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Where is innovation happening and is talent keeping pace?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b="0">
              <a:solidFill>
                <a:srgbClr val="0E284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1200" b="0">
              <a:solidFill>
                <a:srgbClr val="0E2841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5A371-D350-4750-BD41-D8062B7CF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>
                <a:solidFill>
                  <a:srgbClr val="FFFFFF"/>
                </a:solidFill>
                <a:latin typeface="Aptos Black"/>
              </a:rPr>
              <a:t>…with a Special Focus on Small &amp; Mid-Sized Manufacturers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Smaller firms often lack workforce planning capacity. Aggregated regional data helps them see and act on trends they couldn’t track alone.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Siting and scaling decisions informed by regional talent supply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Shared advocacy for programs that serve the whole community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rgbClr val="0E2841"/>
                </a:solidFill>
                <a:latin typeface="+mn-lt"/>
              </a:rPr>
              <a:t>A replicable model for growth within the defense industrial base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5A371-D350-4750-BD41-D8062B7CF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5A371-D350-4750-BD41-D8062B7CFC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6E2A-034C-6DA5-11E5-2A62FD773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1E679-8FC3-13E1-96B1-6A0F2F7C0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259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3C04-0DD0-766D-2788-A0E17B50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B3E87-5349-9CBF-9BAC-BE7FBF393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6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B2993-B0A8-A30A-042A-930D79BC6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10B83-91DF-7D63-3B04-CF52938A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0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60DE-F968-1C74-BC07-3999DEB4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7AF3-BA9E-7955-BF6A-04EE7F09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62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B5C7-1CB1-9C90-A7B7-A0F5E0C9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9B3E-5DCD-FC18-B8E9-B4015D0DF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5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B3D9-9752-C066-A3EA-41F64A71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103E-58DA-69C2-80D1-CB677FC34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3F60E-F382-8A1F-0718-E43DB83C1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85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B72F-0C1A-9FA2-BCF1-B36C2967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F666-EDDA-6B26-3A14-5E37F930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D1C22-FB08-5E50-49F6-5798D559B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5C26D-B8C8-06DC-47A0-8735F14D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85E97-5DA9-3D53-2220-6E499575E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42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0303-DB3D-4296-72A9-DA07919F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5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1B18-0F2B-EDB3-532C-B328CC96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2AB2-E30F-8032-C4BE-D0299FBA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948DF-5C44-5B4D-5B22-0EA4AEE94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2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DFCC-F602-7EC4-7FC3-087FB1A8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3B2FE-26EE-4FCD-8A39-CE32654ED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18523-7BF9-3A49-D5B6-1A012099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47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A1109-13D1-034E-D65D-1347FEBE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3" y="477560"/>
            <a:ext cx="10515600" cy="78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C323-9A54-8067-6006-AE32D4233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3" y="14767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4D04F-F208-BEAB-1144-0C09475EAFF4}"/>
              </a:ext>
            </a:extLst>
          </p:cNvPr>
          <p:cNvSpPr/>
          <p:nvPr userDrawn="1"/>
        </p:nvSpPr>
        <p:spPr>
          <a:xfrm>
            <a:off x="0" y="0"/>
            <a:ext cx="12192000" cy="25841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black graph  Description automatically generated">
            <a:extLst>
              <a:ext uri="{FF2B5EF4-FFF2-40B4-BE49-F238E27FC236}">
                <a16:creationId xmlns:a16="http://schemas.microsoft.com/office/drawing/2014/main" id="{5860E4B7-B505-4558-9A6A-8E312237F1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38" y="6205330"/>
            <a:ext cx="431641" cy="4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88952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b="1"/>
              <a:t>Data-Driven Partnerships to Strengthen Workforce Readiness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A3914A4-D292-5A65-F949-4B0B157F56CF}"/>
              </a:ext>
            </a:extLst>
          </p:cNvPr>
          <p:cNvSpPr txBox="1">
            <a:spLocks/>
          </p:cNvSpPr>
          <p:nvPr/>
        </p:nvSpPr>
        <p:spPr>
          <a:xfrm>
            <a:off x="926285" y="4165513"/>
            <a:ext cx="11267016" cy="18997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Allison Forbes</a:t>
            </a:r>
            <a:r>
              <a:rPr lang="en-US" sz="2400"/>
              <a:t> PhD,</a:t>
            </a:r>
            <a:r>
              <a:rPr lang="en-US" sz="2400" b="1"/>
              <a:t> </a:t>
            </a:r>
            <a:r>
              <a:rPr lang="en-US" sz="2400"/>
              <a:t>Center for Regional Economic Competitiveness (CREC)</a:t>
            </a:r>
          </a:p>
          <a:p>
            <a:pPr marL="0" indent="0">
              <a:buNone/>
            </a:pPr>
            <a:r>
              <a:rPr lang="en-US" sz="2400"/>
              <a:t>March 31, 2026, presentation at DMC Session "Defense Manufacturing Workforce Strategy of the Future: Integrating Talent &amp; Technology Data" 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1A47BE-FDC8-8590-5764-1A7A45E9A454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0E0D-2792-5577-9A23-17674FE6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Ribbon">
            <a:extLst>
              <a:ext uri="{FF2B5EF4-FFF2-40B4-BE49-F238E27FC236}">
                <a16:creationId xmlns:a16="http://schemas.microsoft.com/office/drawing/2014/main" id="{95F48FA5-03BE-E3C7-9CDA-B98E497551F0}"/>
              </a:ext>
            </a:extLst>
          </p:cNvPr>
          <p:cNvSpPr>
            <a:spLocks noGrp="1"/>
          </p:cNvSpPr>
          <p:nvPr/>
        </p:nvSpPr>
        <p:spPr>
          <a:xfrm>
            <a:off x="-67112" y="0"/>
            <a:ext cx="12259112" cy="84222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Black"/>
              </a:rPr>
              <a:t>Regional Workforce Insights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B3DDF-C5AA-D343-3280-BCC0679FC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r="1097"/>
          <a:stretch/>
        </p:blipFill>
        <p:spPr>
          <a:xfrm>
            <a:off x="1318199" y="942469"/>
            <a:ext cx="9731135" cy="55059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14300" sx="102000" sy="102000" algn="ctr" rotWithShape="0">
              <a:prstClr val="black">
                <a:alpha val="7333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5EA64CA-3693-36FC-2E55-55D4FA2A385D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426510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Ribbon">
            <a:extLst>
              <a:ext uri="{FF2B5EF4-FFF2-40B4-BE49-F238E27FC236}">
                <a16:creationId xmlns:a16="http://schemas.microsoft.com/office/drawing/2014/main" id="{9CF51B10-0034-3CA4-BFEC-91E80BA81D5F}"/>
              </a:ext>
            </a:extLst>
          </p:cNvPr>
          <p:cNvSpPr>
            <a:spLocks noGrp="1"/>
          </p:cNvSpPr>
          <p:nvPr/>
        </p:nvSpPr>
        <p:spPr>
          <a:xfrm>
            <a:off x="-67112" y="0"/>
            <a:ext cx="12259112" cy="84222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Black"/>
              </a:rPr>
              <a:t>Regional Workforce Insights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78C863-BA43-864C-87A0-B5692F95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50" t="-736" r="-325" b="-691"/>
          <a:stretch>
            <a:fillRect/>
          </a:stretch>
        </p:blipFill>
        <p:spPr>
          <a:xfrm>
            <a:off x="1465621" y="1018954"/>
            <a:ext cx="9606182" cy="5486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14300" sx="102000" sy="102000" algn="ctr" rotWithShape="0">
              <a:prstClr val="black">
                <a:alpha val="7333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018D90-E02D-722B-1421-B94869D2E30F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222319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F37C7-0EBF-44B4-3F15-27FFF0A48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Ribbon">
            <a:extLst>
              <a:ext uri="{FF2B5EF4-FFF2-40B4-BE49-F238E27FC236}">
                <a16:creationId xmlns:a16="http://schemas.microsoft.com/office/drawing/2014/main" id="{C1D33D2A-67A1-751A-F59B-4B565E45199D}"/>
              </a:ext>
            </a:extLst>
          </p:cNvPr>
          <p:cNvSpPr>
            <a:spLocks noGrp="1"/>
          </p:cNvSpPr>
          <p:nvPr/>
        </p:nvSpPr>
        <p:spPr>
          <a:xfrm>
            <a:off x="-67112" y="0"/>
            <a:ext cx="12346198" cy="84222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Black"/>
              </a:rPr>
              <a:t>State-Level Defense Manufacturing Intelligence Briefs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D932D-5767-1FF7-0BA6-AD48DD83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89" y="1356286"/>
            <a:ext cx="8246372" cy="452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DC402-4E46-DA7E-925E-08149CD3DD38}"/>
              </a:ext>
            </a:extLst>
          </p:cNvPr>
          <p:cNvSpPr txBox="1"/>
          <p:nvPr/>
        </p:nvSpPr>
        <p:spPr>
          <a:xfrm>
            <a:off x="239181" y="1356286"/>
            <a:ext cx="3257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u="sng"/>
              <a:t>States Intelligence Briefs Include:</a:t>
            </a:r>
            <a:endParaRPr lang="en-US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Available Assets for Partnership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State’s Capabilities in Critical Technology Areas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Defense-Related Workforce and Training Pipelines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Pilot and Scaling Opportunities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B5749-29D5-8B0F-9589-E5DE53D852EA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189310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1F05-0954-E4A7-45F7-56B735255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Ribbon">
            <a:extLst>
              <a:ext uri="{FF2B5EF4-FFF2-40B4-BE49-F238E27FC236}">
                <a16:creationId xmlns:a16="http://schemas.microsoft.com/office/drawing/2014/main" id="{2E220662-9C0A-CF11-6492-9BA6F725E69A}"/>
              </a:ext>
            </a:extLst>
          </p:cNvPr>
          <p:cNvSpPr>
            <a:spLocks noGrp="1"/>
          </p:cNvSpPr>
          <p:nvPr/>
        </p:nvSpPr>
        <p:spPr>
          <a:xfrm>
            <a:off x="-67113" y="0"/>
            <a:ext cx="12336149" cy="84222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Black"/>
              </a:rPr>
              <a:t>Case Studies on Regional Manufacturing Workforce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70545-B854-074E-8CAA-5E8C2CA8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1054129"/>
            <a:ext cx="6379133" cy="253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E286DF-9341-6B35-C6B4-E39C3B21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33" y="1054129"/>
            <a:ext cx="5465283" cy="224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304F8-FD2C-7FB6-02D2-2657CB5B1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9" y="3813163"/>
            <a:ext cx="6963507" cy="227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D6BFD-A64D-C57F-0B1F-BB8567E7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782" y="3714906"/>
            <a:ext cx="4877190" cy="2249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55FB-C1D1-C863-E9B7-BFB4CEEC4E00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209140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D61AC-0E31-A9EF-6F63-F60F7EDEB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Ribbon">
            <a:extLst>
              <a:ext uri="{FF2B5EF4-FFF2-40B4-BE49-F238E27FC236}">
                <a16:creationId xmlns:a16="http://schemas.microsoft.com/office/drawing/2014/main" id="{DFC11D60-E623-8A64-7689-989F776A7D7F}"/>
              </a:ext>
            </a:extLst>
          </p:cNvPr>
          <p:cNvSpPr>
            <a:spLocks noGrp="1"/>
          </p:cNvSpPr>
          <p:nvPr/>
        </p:nvSpPr>
        <p:spPr>
          <a:xfrm>
            <a:off x="-67113" y="0"/>
            <a:ext cx="12344837" cy="84222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Black"/>
              </a:rPr>
              <a:t>Surge Capacity Analysis and Case Studies</a:t>
            </a:r>
          </a:p>
        </p:txBody>
      </p:sp>
      <p:sp>
        <p:nvSpPr>
          <p:cNvPr id="8" name="SubtitleRibbon">
            <a:extLst>
              <a:ext uri="{FF2B5EF4-FFF2-40B4-BE49-F238E27FC236}">
                <a16:creationId xmlns:a16="http://schemas.microsoft.com/office/drawing/2014/main" id="{930DCFBA-0822-0AD1-AB11-07F361882F0F}"/>
              </a:ext>
            </a:extLst>
          </p:cNvPr>
          <p:cNvSpPr>
            <a:spLocks noGrp="1"/>
          </p:cNvSpPr>
          <p:nvPr/>
        </p:nvSpPr>
        <p:spPr>
          <a:xfrm>
            <a:off x="0" y="842220"/>
            <a:ext cx="12192000" cy="500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Aptos"/>
              </a:rPr>
              <a:t>Investigating the Role of Workforce and Tech Adoption in a Surge Production Scenario</a:t>
            </a:r>
            <a:endParaRPr lang="en-US" sz="2000" b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2" name="B1Num">
            <a:extLst>
              <a:ext uri="{FF2B5EF4-FFF2-40B4-BE49-F238E27FC236}">
                <a16:creationId xmlns:a16="http://schemas.microsoft.com/office/drawing/2014/main" id="{DA9E5C88-8AEE-544C-61BB-31D7DED65788}"/>
              </a:ext>
            </a:extLst>
          </p:cNvPr>
          <p:cNvSpPr>
            <a:spLocks noGrp="1"/>
          </p:cNvSpPr>
          <p:nvPr/>
        </p:nvSpPr>
        <p:spPr>
          <a:xfrm>
            <a:off x="3924300" y="2029215"/>
            <a:ext cx="447610" cy="52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1</a:t>
            </a:r>
          </a:p>
        </p:txBody>
      </p:sp>
      <p:sp>
        <p:nvSpPr>
          <p:cNvPr id="4" name="B1Header">
            <a:extLst>
              <a:ext uri="{FF2B5EF4-FFF2-40B4-BE49-F238E27FC236}">
                <a16:creationId xmlns:a16="http://schemas.microsoft.com/office/drawing/2014/main" id="{3F819B78-5D3D-E73F-F4FF-3AF093EED5AB}"/>
              </a:ext>
            </a:extLst>
          </p:cNvPr>
          <p:cNvSpPr>
            <a:spLocks noGrp="1"/>
          </p:cNvSpPr>
          <p:nvPr/>
        </p:nvSpPr>
        <p:spPr>
          <a:xfrm>
            <a:off x="4371910" y="2029215"/>
            <a:ext cx="7629590" cy="520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A Tale of Two Factories: Surging 155mm Artillery Round Production</a:t>
            </a:r>
          </a:p>
        </p:txBody>
      </p:sp>
      <p:sp>
        <p:nvSpPr>
          <p:cNvPr id="5" name="B1Num">
            <a:extLst>
              <a:ext uri="{FF2B5EF4-FFF2-40B4-BE49-F238E27FC236}">
                <a16:creationId xmlns:a16="http://schemas.microsoft.com/office/drawing/2014/main" id="{0E4B6763-F8ED-0FE6-DBC5-90480B0C9411}"/>
              </a:ext>
            </a:extLst>
          </p:cNvPr>
          <p:cNvSpPr>
            <a:spLocks noGrp="1"/>
          </p:cNvSpPr>
          <p:nvPr/>
        </p:nvSpPr>
        <p:spPr>
          <a:xfrm>
            <a:off x="3924300" y="2800740"/>
            <a:ext cx="447610" cy="62826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2</a:t>
            </a:r>
          </a:p>
        </p:txBody>
      </p:sp>
      <p:sp>
        <p:nvSpPr>
          <p:cNvPr id="11" name="B1Header">
            <a:extLst>
              <a:ext uri="{FF2B5EF4-FFF2-40B4-BE49-F238E27FC236}">
                <a16:creationId xmlns:a16="http://schemas.microsoft.com/office/drawing/2014/main" id="{76030FBA-DC23-1102-267B-A9D835D3C558}"/>
              </a:ext>
            </a:extLst>
          </p:cNvPr>
          <p:cNvSpPr>
            <a:spLocks noGrp="1"/>
          </p:cNvSpPr>
          <p:nvPr/>
        </p:nvSpPr>
        <p:spPr>
          <a:xfrm>
            <a:off x="4371910" y="2800740"/>
            <a:ext cx="7629590" cy="62826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Comparative Assessment of the Replicator Initiative and Ukraine’s Brave1 Platform</a:t>
            </a:r>
          </a:p>
        </p:txBody>
      </p:sp>
      <p:sp>
        <p:nvSpPr>
          <p:cNvPr id="12" name="B1Num">
            <a:extLst>
              <a:ext uri="{FF2B5EF4-FFF2-40B4-BE49-F238E27FC236}">
                <a16:creationId xmlns:a16="http://schemas.microsoft.com/office/drawing/2014/main" id="{C6571950-2D48-E8B3-5BB9-2EB162630021}"/>
              </a:ext>
            </a:extLst>
          </p:cNvPr>
          <p:cNvSpPr>
            <a:spLocks noGrp="1"/>
          </p:cNvSpPr>
          <p:nvPr/>
        </p:nvSpPr>
        <p:spPr>
          <a:xfrm>
            <a:off x="3924300" y="3680525"/>
            <a:ext cx="447610" cy="62826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3</a:t>
            </a:r>
          </a:p>
        </p:txBody>
      </p:sp>
      <p:sp>
        <p:nvSpPr>
          <p:cNvPr id="13" name="B1Header">
            <a:extLst>
              <a:ext uri="{FF2B5EF4-FFF2-40B4-BE49-F238E27FC236}">
                <a16:creationId xmlns:a16="http://schemas.microsoft.com/office/drawing/2014/main" id="{B4198D02-5FB2-C8DC-F009-7F3E4EFF5D1A}"/>
              </a:ext>
            </a:extLst>
          </p:cNvPr>
          <p:cNvSpPr>
            <a:spLocks noGrp="1"/>
          </p:cNvSpPr>
          <p:nvPr/>
        </p:nvSpPr>
        <p:spPr>
          <a:xfrm>
            <a:off x="4371910" y="3680525"/>
            <a:ext cx="7629590" cy="62826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Workforce Scaling at Anduril’s Arsenal-1 Hyperscale Manufacturing Facility</a:t>
            </a:r>
          </a:p>
        </p:txBody>
      </p:sp>
      <p:sp>
        <p:nvSpPr>
          <p:cNvPr id="14" name="B1Num">
            <a:extLst>
              <a:ext uri="{FF2B5EF4-FFF2-40B4-BE49-F238E27FC236}">
                <a16:creationId xmlns:a16="http://schemas.microsoft.com/office/drawing/2014/main" id="{EF1C4FD9-7FA7-DC87-90E3-D2075A51AA4B}"/>
              </a:ext>
            </a:extLst>
          </p:cNvPr>
          <p:cNvSpPr>
            <a:spLocks noGrp="1"/>
          </p:cNvSpPr>
          <p:nvPr/>
        </p:nvSpPr>
        <p:spPr>
          <a:xfrm>
            <a:off x="3924300" y="4560310"/>
            <a:ext cx="447610" cy="62826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4</a:t>
            </a:r>
          </a:p>
        </p:txBody>
      </p:sp>
      <p:sp>
        <p:nvSpPr>
          <p:cNvPr id="15" name="B1Header">
            <a:extLst>
              <a:ext uri="{FF2B5EF4-FFF2-40B4-BE49-F238E27FC236}">
                <a16:creationId xmlns:a16="http://schemas.microsoft.com/office/drawing/2014/main" id="{236291C3-24B6-EEF1-AD5D-F7ADFEDB6B8C}"/>
              </a:ext>
            </a:extLst>
          </p:cNvPr>
          <p:cNvSpPr>
            <a:spLocks noGrp="1"/>
          </p:cNvSpPr>
          <p:nvPr/>
        </p:nvSpPr>
        <p:spPr>
          <a:xfrm>
            <a:off x="4371910" y="4560310"/>
            <a:ext cx="7629590" cy="62826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Building the Supply Chain Infrastructure for Crisis Response: America Makes’ Advanced Manufacturing Crisis Production Response Program</a:t>
            </a:r>
          </a:p>
        </p:txBody>
      </p:sp>
      <p:sp>
        <p:nvSpPr>
          <p:cNvPr id="16" name="B1Num">
            <a:extLst>
              <a:ext uri="{FF2B5EF4-FFF2-40B4-BE49-F238E27FC236}">
                <a16:creationId xmlns:a16="http://schemas.microsoft.com/office/drawing/2014/main" id="{51419740-FF5D-8A73-5EC4-A5FB0D9F4BC0}"/>
              </a:ext>
            </a:extLst>
          </p:cNvPr>
          <p:cNvSpPr>
            <a:spLocks noGrp="1"/>
          </p:cNvSpPr>
          <p:nvPr/>
        </p:nvSpPr>
        <p:spPr>
          <a:xfrm>
            <a:off x="3924300" y="5440095"/>
            <a:ext cx="447610" cy="62826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5</a:t>
            </a:r>
          </a:p>
        </p:txBody>
      </p:sp>
      <p:sp>
        <p:nvSpPr>
          <p:cNvPr id="17" name="B1Header">
            <a:extLst>
              <a:ext uri="{FF2B5EF4-FFF2-40B4-BE49-F238E27FC236}">
                <a16:creationId xmlns:a16="http://schemas.microsoft.com/office/drawing/2014/main" id="{0AB313FD-04B2-6CAB-5192-C62D2853403D}"/>
              </a:ext>
            </a:extLst>
          </p:cNvPr>
          <p:cNvSpPr>
            <a:spLocks noGrp="1"/>
          </p:cNvSpPr>
          <p:nvPr/>
        </p:nvSpPr>
        <p:spPr>
          <a:xfrm>
            <a:off x="4371910" y="5440095"/>
            <a:ext cx="7629590" cy="62826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Lessons for Rapid Workforce Scale-up from the Commercial Satellite Industry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74F1EF-48EC-8896-216E-5BE69651654D}"/>
              </a:ext>
            </a:extLst>
          </p:cNvPr>
          <p:cNvSpPr txBox="1"/>
          <p:nvPr/>
        </p:nvSpPr>
        <p:spPr>
          <a:xfrm>
            <a:off x="4076700" y="14456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3366"/>
                </a:solidFill>
              </a:rPr>
              <a:t>Case Studies on Surge Production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2C4AD7-4546-959C-76DB-91EF74053B30}"/>
              </a:ext>
            </a:extLst>
          </p:cNvPr>
          <p:cNvCxnSpPr>
            <a:cxnSpLocks/>
          </p:cNvCxnSpPr>
          <p:nvPr/>
        </p:nvCxnSpPr>
        <p:spPr>
          <a:xfrm>
            <a:off x="4148105" y="1800225"/>
            <a:ext cx="7615270" cy="0"/>
          </a:xfrm>
          <a:prstGeom prst="line">
            <a:avLst/>
          </a:prstGeom>
          <a:ln w="28575">
            <a:solidFill>
              <a:srgbClr val="0033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7CBF63-8E88-16D9-23B6-AFC7E1CA14F3}"/>
              </a:ext>
            </a:extLst>
          </p:cNvPr>
          <p:cNvSpPr txBox="1"/>
          <p:nvPr/>
        </p:nvSpPr>
        <p:spPr>
          <a:xfrm>
            <a:off x="255404" y="1581540"/>
            <a:ext cx="338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/>
              <a:t>An effective surge strategy must treat workforce and technology</a:t>
            </a:r>
          </a:p>
          <a:p>
            <a:r>
              <a:rPr lang="en-US" sz="1600" b="1" i="1"/>
              <a:t>adoption as a single, integrated problem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DADA7-4CBF-083A-AD72-8E24562D7EFE}"/>
              </a:ext>
            </a:extLst>
          </p:cNvPr>
          <p:cNvGrpSpPr/>
          <p:nvPr/>
        </p:nvGrpSpPr>
        <p:grpSpPr>
          <a:xfrm>
            <a:off x="325155" y="2757721"/>
            <a:ext cx="3241089" cy="3635474"/>
            <a:chOff x="325155" y="3043471"/>
            <a:chExt cx="3241089" cy="363547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ACA5A31-7655-A0EB-4A82-A2D08EAF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604" y="3319194"/>
              <a:ext cx="1602682" cy="16982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DB3081-CC50-5E45-6D62-C5EA422A2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7862" y="3318753"/>
              <a:ext cx="1602682" cy="169869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74AA-F5DE-1C40-D19D-492F25C69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155" y="5017449"/>
              <a:ext cx="1602682" cy="166149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7ABCD2C-B138-8AA0-6244-13FCEA84C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4286" y="5017449"/>
              <a:ext cx="1631958" cy="166149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13AE954-F8A6-6B4C-A414-D04390CB8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197" y="3043471"/>
              <a:ext cx="3180523" cy="23302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CD7723C-E2F6-8FB4-74E0-018E54BA7D61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202133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8671-FE1F-5C8D-9D15-B747BF5D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851B3B-B2E2-1078-686E-3D44BDC2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57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Approved for Public Release, Distribution Unlimited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A8B55A-A472-04BD-4F72-FFA0B96F018F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204912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Ribbon"/>
          <p:cNvSpPr>
            <a:spLocks noGrp="1"/>
          </p:cNvSpPr>
          <p:nvPr/>
        </p:nvSpPr>
        <p:spPr>
          <a:xfrm>
            <a:off x="0" y="0"/>
            <a:ext cx="12192000" cy="1003799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Aptos Black"/>
              </a:rPr>
              <a:t>The Partnership Model</a:t>
            </a:r>
          </a:p>
        </p:txBody>
      </p:sp>
      <p:sp>
        <p:nvSpPr>
          <p:cNvPr id="11" name="SubtitleRibbon"/>
          <p:cNvSpPr>
            <a:spLocks noGrp="1"/>
          </p:cNvSpPr>
          <p:nvPr/>
        </p:nvSpPr>
        <p:spPr>
          <a:xfrm>
            <a:off x="0" y="1003800"/>
            <a:ext cx="12192000" cy="560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ptos"/>
              </a:rPr>
              <a:t>A defense manufacturing</a:t>
            </a:r>
            <a:r>
              <a:rPr lang="en-US" b="0">
                <a:solidFill>
                  <a:srgbClr val="FFFFFF"/>
                </a:solidFill>
                <a:latin typeface="Aptos"/>
              </a:rPr>
              <a:t> workforce strategy that actively engages partners who know their regions best</a:t>
            </a:r>
          </a:p>
        </p:txBody>
      </p:sp>
      <p:sp>
        <p:nvSpPr>
          <p:cNvPr id="12" name="PartnersRibbon"/>
          <p:cNvSpPr>
            <a:spLocks noGrp="1"/>
          </p:cNvSpPr>
          <p:nvPr/>
        </p:nvSpPr>
        <p:spPr>
          <a:xfrm>
            <a:off x="316009" y="2131692"/>
            <a:ext cx="11529304" cy="400000"/>
          </a:xfrm>
          <a:prstGeom prst="rect">
            <a:avLst/>
          </a:prstGeom>
          <a:solidFill>
            <a:srgbClr val="96C0E6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1600" b="1">
                <a:solidFill>
                  <a:srgbClr val="0E2841"/>
                </a:solidFill>
                <a:latin typeface="Aptos Black"/>
              </a:rPr>
              <a:t>KEY PARTNERS</a:t>
            </a:r>
          </a:p>
        </p:txBody>
      </p:sp>
      <p:sp>
        <p:nvSpPr>
          <p:cNvPr id="20" name="Box1"/>
          <p:cNvSpPr>
            <a:spLocks noGrp="1"/>
          </p:cNvSpPr>
          <p:nvPr/>
        </p:nvSpPr>
        <p:spPr>
          <a:xfrm>
            <a:off x="316009" y="2631692"/>
            <a:ext cx="2214168" cy="1100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ptos Black"/>
              </a:rPr>
              <a:t>Employers</a:t>
            </a:r>
          </a:p>
        </p:txBody>
      </p:sp>
      <p:sp>
        <p:nvSpPr>
          <p:cNvPr id="21" name="Box1Desc"/>
          <p:cNvSpPr>
            <a:spLocks noGrp="1"/>
          </p:cNvSpPr>
          <p:nvPr/>
        </p:nvSpPr>
        <p:spPr>
          <a:xfrm>
            <a:off x="196912" y="3815248"/>
            <a:ext cx="2435585" cy="7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Define needs, validate skills, and drive hiring </a:t>
            </a:r>
            <a:r>
              <a:rPr lang="en-US">
                <a:solidFill>
                  <a:srgbClr val="0E2841"/>
                </a:solidFill>
                <a:latin typeface="Aptos"/>
              </a:rPr>
              <a:t>demand</a:t>
            </a:r>
            <a:endParaRPr lang="en-US" b="0">
              <a:solidFill>
                <a:srgbClr val="0E2841"/>
              </a:solidFill>
              <a:latin typeface="Aptos"/>
            </a:endParaRPr>
          </a:p>
        </p:txBody>
      </p:sp>
      <p:sp>
        <p:nvSpPr>
          <p:cNvPr id="30" name="Box2"/>
          <p:cNvSpPr>
            <a:spLocks noGrp="1"/>
          </p:cNvSpPr>
          <p:nvPr/>
        </p:nvSpPr>
        <p:spPr>
          <a:xfrm>
            <a:off x="2644793" y="2631692"/>
            <a:ext cx="2214168" cy="1100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ptos Black"/>
              </a:rPr>
              <a:t>Economic Development Orgs</a:t>
            </a:r>
          </a:p>
        </p:txBody>
      </p:sp>
      <p:sp>
        <p:nvSpPr>
          <p:cNvPr id="31" name="Box2Desc"/>
          <p:cNvSpPr>
            <a:spLocks noGrp="1"/>
          </p:cNvSpPr>
          <p:nvPr/>
        </p:nvSpPr>
        <p:spPr>
          <a:xfrm>
            <a:off x="2759260" y="3798470"/>
            <a:ext cx="2012880" cy="7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Bridge industry needs and public investment resources</a:t>
            </a:r>
          </a:p>
        </p:txBody>
      </p:sp>
      <p:sp>
        <p:nvSpPr>
          <p:cNvPr id="40" name="Box3"/>
          <p:cNvSpPr>
            <a:spLocks noGrp="1"/>
          </p:cNvSpPr>
          <p:nvPr/>
        </p:nvSpPr>
        <p:spPr>
          <a:xfrm>
            <a:off x="4973577" y="2631692"/>
            <a:ext cx="2214168" cy="110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ptos Black"/>
              </a:rPr>
              <a:t>Community Colleges</a:t>
            </a:r>
          </a:p>
        </p:txBody>
      </p:sp>
      <p:sp>
        <p:nvSpPr>
          <p:cNvPr id="41" name="Box3Desc"/>
          <p:cNvSpPr>
            <a:spLocks noGrp="1"/>
          </p:cNvSpPr>
          <p:nvPr/>
        </p:nvSpPr>
        <p:spPr>
          <a:xfrm>
            <a:off x="5066683" y="3798470"/>
            <a:ext cx="2012880" cy="7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Align curricula to employer-validated competency needs</a:t>
            </a:r>
          </a:p>
        </p:txBody>
      </p:sp>
      <p:sp>
        <p:nvSpPr>
          <p:cNvPr id="50" name="Box4"/>
          <p:cNvSpPr>
            <a:spLocks noGrp="1"/>
          </p:cNvSpPr>
          <p:nvPr/>
        </p:nvSpPr>
        <p:spPr>
          <a:xfrm>
            <a:off x="7302361" y="2631692"/>
            <a:ext cx="2214168" cy="1100000"/>
          </a:xfrm>
          <a:prstGeom prst="rect">
            <a:avLst/>
          </a:prstGeom>
          <a:solidFill>
            <a:srgbClr val="4D94D8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ptos Black"/>
              </a:rPr>
              <a:t>Workforce Boards</a:t>
            </a:r>
          </a:p>
        </p:txBody>
      </p:sp>
      <p:sp>
        <p:nvSpPr>
          <p:cNvPr id="51" name="Box4Desc"/>
          <p:cNvSpPr>
            <a:spLocks noGrp="1"/>
          </p:cNvSpPr>
          <p:nvPr/>
        </p:nvSpPr>
        <p:spPr>
          <a:xfrm>
            <a:off x="7248271" y="3790081"/>
            <a:ext cx="2214168" cy="7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Connect job seekers and funding to defense manufacturing pathways</a:t>
            </a:r>
          </a:p>
        </p:txBody>
      </p:sp>
      <p:sp>
        <p:nvSpPr>
          <p:cNvPr id="60" name="Box5"/>
          <p:cNvSpPr>
            <a:spLocks noGrp="1"/>
          </p:cNvSpPr>
          <p:nvPr/>
        </p:nvSpPr>
        <p:spPr>
          <a:xfrm>
            <a:off x="9631145" y="2631692"/>
            <a:ext cx="2214168" cy="11000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ptos Black"/>
              </a:rPr>
              <a:t>Support Centers for Small Manufacturers</a:t>
            </a:r>
          </a:p>
        </p:txBody>
      </p:sp>
      <p:sp>
        <p:nvSpPr>
          <p:cNvPr id="61" name="Box5Desc"/>
          <p:cNvSpPr>
            <a:spLocks noGrp="1"/>
          </p:cNvSpPr>
          <p:nvPr/>
        </p:nvSpPr>
        <p:spPr>
          <a:xfrm>
            <a:off x="9631145" y="3798470"/>
            <a:ext cx="2214168" cy="7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Trusted on-the-ground advisors for manufacturers of all sizes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2E3E8-6AE0-DB3C-333C-C2690134AB47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Ribbon"/>
          <p:cNvSpPr>
            <a:spLocks noGrp="1"/>
          </p:cNvSpPr>
          <p:nvPr/>
        </p:nvSpPr>
        <p:spPr>
          <a:xfrm>
            <a:off x="0" y="0"/>
            <a:ext cx="12192000" cy="960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A Common Language for Skill Gaps</a:t>
            </a:r>
          </a:p>
        </p:txBody>
      </p:sp>
      <p:sp>
        <p:nvSpPr>
          <p:cNvPr id="20" name="Q1Header"/>
          <p:cNvSpPr>
            <a:spLocks noGrp="1"/>
          </p:cNvSpPr>
          <p:nvPr/>
        </p:nvSpPr>
        <p:spPr>
          <a:xfrm>
            <a:off x="60000" y="1060000"/>
            <a:ext cx="3944841" cy="560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ptos Black"/>
              </a:rPr>
              <a:t>Using the Framework as a Common Language…</a:t>
            </a:r>
          </a:p>
        </p:txBody>
      </p:sp>
      <p:sp>
        <p:nvSpPr>
          <p:cNvPr id="40" name="Q3Header"/>
          <p:cNvSpPr>
            <a:spLocks noGrp="1"/>
          </p:cNvSpPr>
          <p:nvPr/>
        </p:nvSpPr>
        <p:spPr>
          <a:xfrm>
            <a:off x="8588415" y="1060000"/>
            <a:ext cx="3426106" cy="56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ptos Black"/>
              </a:rPr>
              <a:t>…to Continuously Improve Training Programs</a:t>
            </a:r>
          </a:p>
        </p:txBody>
      </p:sp>
      <p:sp>
        <p:nvSpPr>
          <p:cNvPr id="30" name="Q2Header"/>
          <p:cNvSpPr>
            <a:spLocks noGrp="1"/>
          </p:cNvSpPr>
          <p:nvPr/>
        </p:nvSpPr>
        <p:spPr>
          <a:xfrm>
            <a:off x="4135154" y="1060000"/>
            <a:ext cx="4052007" cy="560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ptos Black"/>
              </a:rPr>
              <a:t>…to Answer Critical Questions…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7CD75-744C-5D8E-5855-0FEAC697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6" y="1836375"/>
            <a:ext cx="3052165" cy="396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F2C4DF-6E93-9F56-9671-33C9853F7A96}"/>
              </a:ext>
            </a:extLst>
          </p:cNvPr>
          <p:cNvSpPr txBox="1"/>
          <p:nvPr/>
        </p:nvSpPr>
        <p:spPr>
          <a:xfrm>
            <a:off x="4140678" y="1836375"/>
            <a:ext cx="4046483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E2841"/>
                </a:solidFill>
              </a:rPr>
              <a:t>Which skill clusters are most in-demand in our region now and in the future?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E2841"/>
                </a:solidFill>
              </a:rPr>
              <a:t>Are talent pipelines aligned with anticipated hiring/skill requirements?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E2841"/>
                </a:solidFill>
              </a:rPr>
              <a:t>Which training programs address current and future defense manufacturer needs?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E2841"/>
                </a:solidFill>
              </a:rPr>
              <a:t>Where can talent fuel growth and innovation?</a:t>
            </a:r>
          </a:p>
          <a:p>
            <a:pPr>
              <a:spcBef>
                <a:spcPts val="1200"/>
              </a:spcBef>
            </a:pPr>
            <a:endParaRPr lang="en-US"/>
          </a:p>
        </p:txBody>
      </p:sp>
      <p:pic>
        <p:nvPicPr>
          <p:cNvPr id="1026" name="Picture 2" descr="About Next Gen Sector Partnerships — Next Generation Sector Partnership  Community of Practice">
            <a:extLst>
              <a:ext uri="{FF2B5EF4-FFF2-40B4-BE49-F238E27FC236}">
                <a16:creationId xmlns:a16="http://schemas.microsoft.com/office/drawing/2014/main" id="{E1613ACF-F46A-C9E7-065B-CC361A3A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1801650"/>
            <a:ext cx="4554684" cy="37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D25CA-A3FA-D104-F452-3966771A07D9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D08FA-B62D-BAF7-4F77-50994A5CE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Ribbon">
            <a:extLst>
              <a:ext uri="{FF2B5EF4-FFF2-40B4-BE49-F238E27FC236}">
                <a16:creationId xmlns:a16="http://schemas.microsoft.com/office/drawing/2014/main" id="{2621779B-82CE-E88B-98D2-E575FCA5EE2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60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400" b="1">
                <a:solidFill>
                  <a:srgbClr val="FFFFFF"/>
                </a:solidFill>
                <a:latin typeface="Aptos Black"/>
              </a:rPr>
              <a:t>Relevant to Small &amp; Mid-Sized Manufacturers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9E8D3B-8E84-E1E1-3A48-9F15185B70A3}"/>
              </a:ext>
            </a:extLst>
          </p:cNvPr>
          <p:cNvSpPr/>
          <p:nvPr/>
        </p:nvSpPr>
        <p:spPr>
          <a:xfrm>
            <a:off x="185195" y="2852231"/>
            <a:ext cx="5616987" cy="1430960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800" b="1" kern="0">
                <a:solidFill>
                  <a:srgbClr val="002060"/>
                </a:solidFill>
                <a:cs typeface="Aharoni" panose="02010803020104030203" pitchFamily="2" charset="-79"/>
              </a:rPr>
              <a:t>41%</a:t>
            </a:r>
            <a:endParaRPr kumimoji="0" lang="en-US" sz="7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003366"/>
                </a:solidFill>
                <a:cs typeface="Aharoni" panose="02010803020104030203" pitchFamily="2" charset="-79"/>
              </a:rPr>
              <a:t>o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f manufacturing employees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61C9E0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work in small- and medium-sized companies (500 employees or less)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CC2EEA-9C73-C4E5-FCE8-0C7293BC1A04}"/>
              </a:ext>
            </a:extLst>
          </p:cNvPr>
          <p:cNvSpPr/>
          <p:nvPr/>
        </p:nvSpPr>
        <p:spPr>
          <a:xfrm>
            <a:off x="5802182" y="2447117"/>
            <a:ext cx="6178685" cy="1430960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800" b="1" kern="0">
                <a:solidFill>
                  <a:srgbClr val="002060"/>
                </a:solidFill>
                <a:cs typeface="Aharoni" panose="02010803020104030203" pitchFamily="2" charset="-79"/>
              </a:rPr>
              <a:t>~75%</a:t>
            </a:r>
            <a:endParaRPr kumimoji="0" lang="en-US" sz="7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003366"/>
                </a:solidFill>
                <a:cs typeface="Aharoni" panose="02010803020104030203" pitchFamily="2" charset="-79"/>
              </a:rPr>
              <a:t>o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f manufacturing companies </a:t>
            </a:r>
            <a:r>
              <a:rPr lang="en-US" sz="2800" b="1" kern="0">
                <a:solidFill>
                  <a:srgbClr val="61C9E0"/>
                </a:solidFill>
                <a:cs typeface="Aharoni" panose="02010803020104030203" pitchFamily="2" charset="-79"/>
              </a:rPr>
              <a:t>have 20 employees or 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1D48F-3F58-A414-3CA4-CCE51F01C67A}"/>
              </a:ext>
            </a:extLst>
          </p:cNvPr>
          <p:cNvSpPr txBox="1"/>
          <p:nvPr/>
        </p:nvSpPr>
        <p:spPr>
          <a:xfrm>
            <a:off x="162047" y="6021533"/>
            <a:ext cx="412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U.S. Census Bureau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8FF5DD-9E1D-C2FB-091C-0824444CE2E3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14515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Ribbon"/>
          <p:cNvSpPr>
            <a:spLocks noGrp="1"/>
          </p:cNvSpPr>
          <p:nvPr/>
        </p:nvSpPr>
        <p:spPr>
          <a:xfrm>
            <a:off x="0" y="0"/>
            <a:ext cx="12192000" cy="10038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Aptos Black"/>
              </a:rPr>
              <a:t>Data to Drive Local Action</a:t>
            </a:r>
          </a:p>
        </p:txBody>
      </p:sp>
      <p:sp>
        <p:nvSpPr>
          <p:cNvPr id="11" name="SubtitleRibbon"/>
          <p:cNvSpPr>
            <a:spLocks noGrp="1"/>
          </p:cNvSpPr>
          <p:nvPr/>
        </p:nvSpPr>
        <p:spPr>
          <a:xfrm>
            <a:off x="0" y="1003799"/>
            <a:ext cx="12192000" cy="657049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000" b="0">
                <a:solidFill>
                  <a:srgbClr val="FFFFFF"/>
                </a:solidFill>
                <a:latin typeface="Aptos"/>
              </a:rPr>
              <a:t>Regional Workforce Insights position education and training providers </a:t>
            </a:r>
          </a:p>
          <a:p>
            <a:pPr algn="ctr"/>
            <a:r>
              <a:rPr lang="en-US" sz="2000" b="0">
                <a:solidFill>
                  <a:srgbClr val="FFFFFF"/>
                </a:solidFill>
                <a:latin typeface="Aptos"/>
              </a:rPr>
              <a:t>to deliver programs needed by the defense industrial base.</a:t>
            </a:r>
          </a:p>
        </p:txBody>
      </p:sp>
      <p:sp>
        <p:nvSpPr>
          <p:cNvPr id="13" name="InstitutionsRibbon"/>
          <p:cNvSpPr>
            <a:spLocks noGrp="1"/>
          </p:cNvSpPr>
          <p:nvPr/>
        </p:nvSpPr>
        <p:spPr>
          <a:xfrm>
            <a:off x="609600" y="2507872"/>
            <a:ext cx="10972800" cy="400000"/>
          </a:xfrm>
          <a:prstGeom prst="rect">
            <a:avLst/>
          </a:prstGeom>
          <a:solidFill>
            <a:srgbClr val="96C0E6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000" b="1">
                <a:solidFill>
                  <a:srgbClr val="0E2841"/>
                </a:solidFill>
                <a:latin typeface="Aptos Black"/>
              </a:rPr>
              <a:t>TARGET PROGRAMS</a:t>
            </a:r>
          </a:p>
        </p:txBody>
      </p:sp>
      <p:sp>
        <p:nvSpPr>
          <p:cNvPr id="20" name="Box1"/>
          <p:cNvSpPr>
            <a:spLocks noGrp="1"/>
          </p:cNvSpPr>
          <p:nvPr/>
        </p:nvSpPr>
        <p:spPr>
          <a:xfrm>
            <a:off x="609600" y="3121319"/>
            <a:ext cx="3584640" cy="901577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College Coursework &amp; Credentials</a:t>
            </a:r>
          </a:p>
        </p:txBody>
      </p:sp>
      <p:sp>
        <p:nvSpPr>
          <p:cNvPr id="21" name="Box1Desc"/>
          <p:cNvSpPr>
            <a:spLocks noGrp="1"/>
          </p:cNvSpPr>
          <p:nvPr/>
        </p:nvSpPr>
        <p:spPr>
          <a:xfrm>
            <a:off x="725812" y="4067909"/>
            <a:ext cx="3258764" cy="8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Align credit and non-credit curricula to employer-validated competency needs</a:t>
            </a:r>
          </a:p>
        </p:txBody>
      </p:sp>
      <p:sp>
        <p:nvSpPr>
          <p:cNvPr id="30" name="Box2"/>
          <p:cNvSpPr>
            <a:spLocks noGrp="1"/>
          </p:cNvSpPr>
          <p:nvPr/>
        </p:nvSpPr>
        <p:spPr>
          <a:xfrm>
            <a:off x="4303680" y="3121319"/>
            <a:ext cx="3584640" cy="901577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Workforce Training</a:t>
            </a:r>
          </a:p>
        </p:txBody>
      </p:sp>
      <p:sp>
        <p:nvSpPr>
          <p:cNvPr id="31" name="Box2Desc"/>
          <p:cNvSpPr>
            <a:spLocks noGrp="1"/>
          </p:cNvSpPr>
          <p:nvPr/>
        </p:nvSpPr>
        <p:spPr>
          <a:xfrm>
            <a:off x="4496092" y="4067909"/>
            <a:ext cx="3258764" cy="8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Upskill incumbent workers and new entrants in technical and foundational skills</a:t>
            </a:r>
          </a:p>
        </p:txBody>
      </p:sp>
      <p:sp>
        <p:nvSpPr>
          <p:cNvPr id="40" name="Box3"/>
          <p:cNvSpPr>
            <a:spLocks noGrp="1"/>
          </p:cNvSpPr>
          <p:nvPr/>
        </p:nvSpPr>
        <p:spPr>
          <a:xfrm>
            <a:off x="7997760" y="3121319"/>
            <a:ext cx="3584640" cy="901577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Apprenticeship Pathways</a:t>
            </a:r>
          </a:p>
        </p:txBody>
      </p:sp>
      <p:sp>
        <p:nvSpPr>
          <p:cNvPr id="41" name="Box3Desc"/>
          <p:cNvSpPr>
            <a:spLocks noGrp="1"/>
          </p:cNvSpPr>
          <p:nvPr/>
        </p:nvSpPr>
        <p:spPr>
          <a:xfrm>
            <a:off x="8027234" y="4067909"/>
            <a:ext cx="3584640" cy="80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b="0">
                <a:solidFill>
                  <a:srgbClr val="0E2841"/>
                </a:solidFill>
                <a:latin typeface="Aptos"/>
              </a:rPr>
              <a:t>Build earn-and-learn pathways that connect talent directly to advanced manufacturing careers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F41F-2AFC-A0B5-A55E-179F2D15013E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536CD-C32D-6765-D219-2F8E530D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Ribbon">
            <a:extLst>
              <a:ext uri="{FF2B5EF4-FFF2-40B4-BE49-F238E27FC236}">
                <a16:creationId xmlns:a16="http://schemas.microsoft.com/office/drawing/2014/main" id="{31288124-F531-33E3-9CA6-DF02A715E1E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993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Aptos Black"/>
              </a:rPr>
              <a:t>Strategy to Strengthen Workforce Readiness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F345FC-FD83-7E43-F2F1-BAB8D7742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216139"/>
              </p:ext>
            </p:extLst>
          </p:nvPr>
        </p:nvGraphicFramePr>
        <p:xfrm>
          <a:off x="558800" y="1784816"/>
          <a:ext cx="10756900" cy="373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CF44DB-B776-17F2-4BD0-A7D2CDA15835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352476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Ribbon"/>
          <p:cNvSpPr>
            <a:spLocks noGrp="1"/>
          </p:cNvSpPr>
          <p:nvPr/>
        </p:nvSpPr>
        <p:spPr>
          <a:xfrm>
            <a:off x="-67112" y="0"/>
            <a:ext cx="12259112" cy="84222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Playbook for Your Region</a:t>
            </a:r>
          </a:p>
        </p:txBody>
      </p:sp>
      <p:sp>
        <p:nvSpPr>
          <p:cNvPr id="11" name="SubtitleRibbon"/>
          <p:cNvSpPr>
            <a:spLocks noGrp="1"/>
          </p:cNvSpPr>
          <p:nvPr/>
        </p:nvSpPr>
        <p:spPr>
          <a:xfrm>
            <a:off x="0" y="842220"/>
            <a:ext cx="12192000" cy="500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pPr algn="ctr"/>
            <a:r>
              <a:rPr lang="en-US" sz="2000" b="0">
                <a:solidFill>
                  <a:srgbClr val="FFFFFF"/>
                </a:solidFill>
                <a:latin typeface="Aptos"/>
              </a:rPr>
              <a:t>Four steps any region can take to connect talent development to defense manufacturing</a:t>
            </a:r>
          </a:p>
        </p:txBody>
      </p:sp>
      <p:sp>
        <p:nvSpPr>
          <p:cNvPr id="20" name="B1Num"/>
          <p:cNvSpPr>
            <a:spLocks noGrp="1"/>
          </p:cNvSpPr>
          <p:nvPr/>
        </p:nvSpPr>
        <p:spPr>
          <a:xfrm>
            <a:off x="253744" y="4127132"/>
            <a:ext cx="520000" cy="52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3</a:t>
            </a:r>
          </a:p>
        </p:txBody>
      </p:sp>
      <p:sp>
        <p:nvSpPr>
          <p:cNvPr id="21" name="B1Header"/>
          <p:cNvSpPr>
            <a:spLocks noGrp="1"/>
          </p:cNvSpPr>
          <p:nvPr/>
        </p:nvSpPr>
        <p:spPr>
          <a:xfrm>
            <a:off x="773744" y="4127132"/>
            <a:ext cx="5261413" cy="520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Partner with Regional Anchors</a:t>
            </a:r>
          </a:p>
        </p:txBody>
      </p:sp>
      <p:sp>
        <p:nvSpPr>
          <p:cNvPr id="22" name="B1Body"/>
          <p:cNvSpPr>
            <a:spLocks noGrp="1"/>
          </p:cNvSpPr>
          <p:nvPr/>
        </p:nvSpPr>
        <p:spPr>
          <a:xfrm>
            <a:off x="253744" y="4647132"/>
            <a:ext cx="5638800" cy="1900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9144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0">
                <a:solidFill>
                  <a:srgbClr val="0E2841"/>
                </a:solidFill>
                <a:latin typeface="Aptos"/>
              </a:rPr>
              <a:t>Engage economic development entities, MEPs, larger employers, and industry forums — they are your force multipliers on the ground.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Economic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development organizations</a:t>
            </a:r>
          </a:p>
          <a:p>
            <a:r>
              <a:rPr lang="en-US" sz="1600">
                <a:solidFill>
                  <a:srgbClr val="0E2841"/>
                </a:solidFill>
                <a:latin typeface="Aptos"/>
              </a:rPr>
              <a:t>■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Workforce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boards and industry forums</a:t>
            </a:r>
          </a:p>
          <a:p>
            <a:r>
              <a:rPr lang="en-US" sz="1600">
                <a:solidFill>
                  <a:srgbClr val="0E2841"/>
                </a:solidFill>
                <a:latin typeface="Aptos"/>
              </a:rPr>
              <a:t>■ Support centers for SMMs</a:t>
            </a:r>
            <a:endParaRPr lang="en-US"/>
          </a:p>
          <a:p>
            <a:endParaRPr lang="en-US" sz="1600">
              <a:solidFill>
                <a:srgbClr val="0E2841"/>
              </a:solidFill>
              <a:latin typeface="Aptos"/>
            </a:endParaRPr>
          </a:p>
        </p:txBody>
      </p:sp>
      <p:sp>
        <p:nvSpPr>
          <p:cNvPr id="30" name="B2Num"/>
          <p:cNvSpPr>
            <a:spLocks noGrp="1"/>
          </p:cNvSpPr>
          <p:nvPr/>
        </p:nvSpPr>
        <p:spPr>
          <a:xfrm>
            <a:off x="6039458" y="1640000"/>
            <a:ext cx="520000" cy="52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2</a:t>
            </a:r>
          </a:p>
        </p:txBody>
      </p:sp>
      <p:sp>
        <p:nvSpPr>
          <p:cNvPr id="31" name="B2Header"/>
          <p:cNvSpPr>
            <a:spLocks noGrp="1"/>
          </p:cNvSpPr>
          <p:nvPr/>
        </p:nvSpPr>
        <p:spPr>
          <a:xfrm>
            <a:off x="6534184" y="1640000"/>
            <a:ext cx="5118800" cy="520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Use the Competency Framework as Common Language </a:t>
            </a:r>
          </a:p>
        </p:txBody>
      </p:sp>
      <p:sp>
        <p:nvSpPr>
          <p:cNvPr id="32" name="B2Body"/>
          <p:cNvSpPr>
            <a:spLocks noGrp="1"/>
          </p:cNvSpPr>
          <p:nvPr/>
        </p:nvSpPr>
        <p:spPr>
          <a:xfrm>
            <a:off x="6047740" y="2160000"/>
            <a:ext cx="5638800" cy="1900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9144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0">
                <a:solidFill>
                  <a:srgbClr val="0E2841"/>
                </a:solidFill>
                <a:latin typeface="Aptos"/>
              </a:rPr>
              <a:t>Convene local companies around shared skill definitions to surface community-wide gaps no individual firm can address alone.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Standardize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vocabulary across roles and sectors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Identify transferable skill clusters across the region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Build consensus on community-wide training priorities</a:t>
            </a:r>
          </a:p>
        </p:txBody>
      </p:sp>
      <p:sp>
        <p:nvSpPr>
          <p:cNvPr id="40" name="B3Num"/>
          <p:cNvSpPr>
            <a:spLocks noGrp="1"/>
          </p:cNvSpPr>
          <p:nvPr/>
        </p:nvSpPr>
        <p:spPr>
          <a:xfrm>
            <a:off x="6190353" y="4127132"/>
            <a:ext cx="520000" cy="52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4</a:t>
            </a:r>
          </a:p>
        </p:txBody>
      </p:sp>
      <p:sp>
        <p:nvSpPr>
          <p:cNvPr id="41" name="B3Header"/>
          <p:cNvSpPr>
            <a:spLocks noGrp="1"/>
          </p:cNvSpPr>
          <p:nvPr/>
        </p:nvSpPr>
        <p:spPr>
          <a:xfrm>
            <a:off x="6710353" y="4127132"/>
            <a:ext cx="5118800" cy="5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Advocate for Targeted Training Investment</a:t>
            </a:r>
          </a:p>
        </p:txBody>
      </p:sp>
      <p:sp>
        <p:nvSpPr>
          <p:cNvPr id="42" name="B3Body"/>
          <p:cNvSpPr>
            <a:spLocks noGrp="1"/>
          </p:cNvSpPr>
          <p:nvPr/>
        </p:nvSpPr>
        <p:spPr>
          <a:xfrm>
            <a:off x="6047740" y="4647132"/>
            <a:ext cx="6236376" cy="1700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9144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0">
                <a:solidFill>
                  <a:srgbClr val="0E2841"/>
                </a:solidFill>
                <a:latin typeface="Aptos"/>
              </a:rPr>
              <a:t>Use aggregated employer data to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identify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or build programs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that serve defense manufacturing needs.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Community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college 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programs and apprenticeships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Curricula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aligned with 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skill gaps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 validated by employers</a:t>
            </a:r>
            <a:endParaRPr lang="en-US" sz="1600" b="0">
              <a:solidFill>
                <a:srgbClr val="0E2841"/>
              </a:solidFill>
              <a:latin typeface="Aptos"/>
            </a:endParaRPr>
          </a:p>
        </p:txBody>
      </p:sp>
      <p:sp>
        <p:nvSpPr>
          <p:cNvPr id="50" name="B4Num"/>
          <p:cNvSpPr>
            <a:spLocks noGrp="1"/>
          </p:cNvSpPr>
          <p:nvPr/>
        </p:nvSpPr>
        <p:spPr>
          <a:xfrm>
            <a:off x="253744" y="1640000"/>
            <a:ext cx="520000" cy="52000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ptos Black"/>
              </a:rPr>
              <a:t>1</a:t>
            </a:r>
          </a:p>
        </p:txBody>
      </p:sp>
      <p:sp>
        <p:nvSpPr>
          <p:cNvPr id="51" name="B4Header"/>
          <p:cNvSpPr>
            <a:spLocks noGrp="1"/>
          </p:cNvSpPr>
          <p:nvPr/>
        </p:nvSpPr>
        <p:spPr>
          <a:xfrm>
            <a:off x="773744" y="1640000"/>
            <a:ext cx="5118800" cy="5200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txBody>
          <a:bodyPr lIns="182880" tIns="45720" rIns="182880" bIns="45720" anchor="ctr">
            <a:no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ptos Black"/>
              </a:rPr>
              <a:t>Connect Talent Development to National Security Goals</a:t>
            </a:r>
          </a:p>
        </p:txBody>
      </p:sp>
      <p:sp>
        <p:nvSpPr>
          <p:cNvPr id="52" name="B4Body"/>
          <p:cNvSpPr>
            <a:spLocks noGrp="1"/>
          </p:cNvSpPr>
          <p:nvPr/>
        </p:nvSpPr>
        <p:spPr>
          <a:xfrm>
            <a:off x="287300" y="2160000"/>
            <a:ext cx="5638800" cy="1700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9144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0">
                <a:solidFill>
                  <a:srgbClr val="0E2841"/>
                </a:solidFill>
                <a:latin typeface="Aptos"/>
              </a:rPr>
              <a:t>A resilient defense industrial base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depends on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a </a:t>
            </a:r>
            <a:r>
              <a:rPr lang="en-US" sz="1600">
                <a:solidFill>
                  <a:srgbClr val="0E2841"/>
                </a:solidFill>
                <a:latin typeface="Aptos"/>
              </a:rPr>
              <a:t>skilled workforce</a:t>
            </a:r>
            <a:r>
              <a:rPr lang="en-US" sz="1600" b="0">
                <a:solidFill>
                  <a:srgbClr val="0E2841"/>
                </a:solidFill>
                <a:latin typeface="Aptos"/>
              </a:rPr>
              <a:t> — this model gives regions the tools to build it.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Workforce readiness as a national security imperative</a:t>
            </a:r>
          </a:p>
          <a:p>
            <a:r>
              <a:rPr lang="en-US" sz="1600" b="0">
                <a:solidFill>
                  <a:srgbClr val="0E2841"/>
                </a:solidFill>
                <a:latin typeface="Aptos"/>
              </a:rPr>
              <a:t>■  Replicable regional model for the defense industrial base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3FC1A-E9DB-4FE6-C769-FBD40C92E607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655B-6608-0337-17E1-2E013A44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D093-88B6-27FB-73F8-A5B4F2F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78560"/>
            <a:ext cx="10515600" cy="2852737"/>
          </a:xfrm>
        </p:spPr>
        <p:txBody>
          <a:bodyPr/>
          <a:lstStyle/>
          <a:p>
            <a:r>
              <a:rPr lang="en-US" b="1"/>
              <a:t>Additional Resources for Defense Manufacturing Workforce Development </a:t>
            </a:r>
          </a:p>
        </p:txBody>
      </p:sp>
      <p:sp>
        <p:nvSpPr>
          <p:cNvPr id="3" name="Box1">
            <a:extLst>
              <a:ext uri="{FF2B5EF4-FFF2-40B4-BE49-F238E27FC236}">
                <a16:creationId xmlns:a16="http://schemas.microsoft.com/office/drawing/2014/main" id="{F3C790EC-F5BC-FD0A-4747-25A4BFDFEE46}"/>
              </a:ext>
            </a:extLst>
          </p:cNvPr>
          <p:cNvSpPr>
            <a:spLocks noGrp="1"/>
          </p:cNvSpPr>
          <p:nvPr/>
        </p:nvSpPr>
        <p:spPr>
          <a:xfrm>
            <a:off x="374650" y="4490815"/>
            <a:ext cx="3584640" cy="1452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Regional Workforce Insights and Reports</a:t>
            </a:r>
          </a:p>
        </p:txBody>
      </p:sp>
      <p:sp>
        <p:nvSpPr>
          <p:cNvPr id="4" name="Box2">
            <a:extLst>
              <a:ext uri="{FF2B5EF4-FFF2-40B4-BE49-F238E27FC236}">
                <a16:creationId xmlns:a16="http://schemas.microsoft.com/office/drawing/2014/main" id="{2C68CA7C-C441-B140-1F41-0CF30C155D49}"/>
              </a:ext>
            </a:extLst>
          </p:cNvPr>
          <p:cNvSpPr>
            <a:spLocks noGrp="1"/>
          </p:cNvSpPr>
          <p:nvPr/>
        </p:nvSpPr>
        <p:spPr>
          <a:xfrm>
            <a:off x="4303622" y="4490815"/>
            <a:ext cx="3584640" cy="1452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State Asset Maps, Funding Opportunities, Applied Research</a:t>
            </a:r>
          </a:p>
        </p:txBody>
      </p:sp>
      <p:sp>
        <p:nvSpPr>
          <p:cNvPr id="5" name="Box3">
            <a:extLst>
              <a:ext uri="{FF2B5EF4-FFF2-40B4-BE49-F238E27FC236}">
                <a16:creationId xmlns:a16="http://schemas.microsoft.com/office/drawing/2014/main" id="{E1A11CA5-1D96-6F5D-5CDD-F76BD9751E18}"/>
              </a:ext>
            </a:extLst>
          </p:cNvPr>
          <p:cNvSpPr>
            <a:spLocks noGrp="1"/>
          </p:cNvSpPr>
          <p:nvPr/>
        </p:nvSpPr>
        <p:spPr>
          <a:xfrm>
            <a:off x="8190649" y="4490815"/>
            <a:ext cx="3584640" cy="14520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txBody>
          <a:bodyPr lIns="91440" tIns="91440" rIns="91440" bIns="91440" anchor="ctr"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ptos Black"/>
              </a:rPr>
              <a:t>Defense-Specific Scenarios for Activating Workforce Systems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CFFB49-CE84-418E-2C1C-1D95808522B8}"/>
              </a:ext>
            </a:extLst>
          </p:cNvPr>
          <p:cNvSpPr/>
          <p:nvPr/>
        </p:nvSpPr>
        <p:spPr>
          <a:xfrm>
            <a:off x="194420" y="4260117"/>
            <a:ext cx="469900" cy="4613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C61282-EDB0-1741-373C-9B75890107D6}"/>
              </a:ext>
            </a:extLst>
          </p:cNvPr>
          <p:cNvSpPr/>
          <p:nvPr/>
        </p:nvSpPr>
        <p:spPr>
          <a:xfrm>
            <a:off x="4152306" y="4260115"/>
            <a:ext cx="469900" cy="4613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237B71-B652-0FAA-4E34-43A5350B62F3}"/>
              </a:ext>
            </a:extLst>
          </p:cNvPr>
          <p:cNvSpPr/>
          <p:nvPr/>
        </p:nvSpPr>
        <p:spPr>
          <a:xfrm>
            <a:off x="8068247" y="4260114"/>
            <a:ext cx="469900" cy="4613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BBBCB-F17A-B1FD-C87B-14688F6531C4}"/>
              </a:ext>
            </a:extLst>
          </p:cNvPr>
          <p:cNvSpPr txBox="1">
            <a:spLocks/>
          </p:cNvSpPr>
          <p:nvPr/>
        </p:nvSpPr>
        <p:spPr>
          <a:xfrm>
            <a:off x="138022" y="6424583"/>
            <a:ext cx="6529364" cy="38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38419883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REC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5E7999"/>
      </a:accent1>
      <a:accent2>
        <a:srgbClr val="002A5C"/>
      </a:accent2>
      <a:accent3>
        <a:srgbClr val="96C0E6"/>
      </a:accent3>
      <a:accent4>
        <a:srgbClr val="0F9ED5"/>
      </a:accent4>
      <a:accent5>
        <a:srgbClr val="156082"/>
      </a:accent5>
      <a:accent6>
        <a:srgbClr val="0070C0"/>
      </a:accent6>
      <a:hlink>
        <a:srgbClr val="4D94D8"/>
      </a:hlink>
      <a:folHlink>
        <a:srgbClr val="153D64"/>
      </a:folHlink>
    </a:clrScheme>
    <a:fontScheme name="CREC Presentation Font">
      <a:majorFont>
        <a:latin typeface="Aptos Black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A6102EF-7509-4F7F-AEC5-1EFA940758D0}">
  <we:reference id="wa200010001" version="1.0.0.1" store="en-US" storeType="OMEX"/>
  <we:alternateReferences>
    <we:reference id="WA200010001" version="1.0.0.1" store="WA20001000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ab5d-c363-4cb9-b177-8b68990486e8" xsi:nil="true"/>
    <Notes xmlns="03dfb928-5554-4a87-8e9a-edea6c8e3105" xsi:nil="true"/>
    <lcf76f155ced4ddcb4097134ff3c332f xmlns="03dfb928-5554-4a87-8e9a-edea6c8e310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FC962BD627F4EA76B28DDC6E46AD9" ma:contentTypeVersion="20" ma:contentTypeDescription="Create a new document." ma:contentTypeScope="" ma:versionID="489f07a41d91a36aaf3fd3fd476a3b1f">
  <xsd:schema xmlns:xsd="http://www.w3.org/2001/XMLSchema" xmlns:xs="http://www.w3.org/2001/XMLSchema" xmlns:p="http://schemas.microsoft.com/office/2006/metadata/properties" xmlns:ns2="03dfb928-5554-4a87-8e9a-edea6c8e3105" xmlns:ns3="d876ab5d-c363-4cb9-b177-8b68990486e8" targetNamespace="http://schemas.microsoft.com/office/2006/metadata/properties" ma:root="true" ma:fieldsID="a6235adbc39abcee7740f1399ae48270" ns2:_="" ns3:_="">
    <xsd:import namespace="03dfb928-5554-4a87-8e9a-edea6c8e3105"/>
    <xsd:import namespace="d876ab5d-c363-4cb9-b177-8b68990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Not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b928-5554-4a87-8e9a-edea6c8e3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9d03e-f63d-43c7-9a43-349d0cf1a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ab5d-c363-4cb9-b177-8b68990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f986b7-49b9-4d1a-ab3f-e07ca83f5583}" ma:internalName="TaxCatchAll" ma:showField="CatchAllData" ma:web="d876ab5d-c363-4cb9-b177-8b6899048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A2881-DB21-44A3-AC0C-4E1243EE5A26}">
  <ds:schemaRefs>
    <ds:schemaRef ds:uri="03dfb928-5554-4a87-8e9a-edea6c8e3105"/>
    <ds:schemaRef ds:uri="d876ab5d-c363-4cb9-b177-8b68990486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864368-C847-43D8-9D86-9A23996C38C3}">
  <ds:schemaRefs>
    <ds:schemaRef ds:uri="03dfb928-5554-4a87-8e9a-edea6c8e3105"/>
    <ds:schemaRef ds:uri="d876ab5d-c363-4cb9-b177-8b68990486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A8193E-A3FA-427A-901C-EA6B8AA03A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998</Words>
  <Application>Microsoft Office PowerPoint</Application>
  <PresentationFormat>Widescreen</PresentationFormat>
  <Paragraphs>148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Aptos</vt:lpstr>
      <vt:lpstr>Aptos Black</vt:lpstr>
      <vt:lpstr>Arial</vt:lpstr>
      <vt:lpstr>Wingdings</vt:lpstr>
      <vt:lpstr>1_Office Theme</vt:lpstr>
      <vt:lpstr>Data-Driven Partnerships to Strengthen Workforce Readiness</vt:lpstr>
      <vt:lpstr>Approved for Public Release, Distribution Unlimited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 for Defense Manufacturing Workforce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Liu</dc:creator>
  <cp:lastModifiedBy>Allison Forbes</cp:lastModifiedBy>
  <cp:revision>2</cp:revision>
  <dcterms:created xsi:type="dcterms:W3CDTF">2026-03-12T13:15:01Z</dcterms:created>
  <dcterms:modified xsi:type="dcterms:W3CDTF">2026-04-27T15:08:21Z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0x010100BFFFC962BD627F4EA76B28DDC6E46AD9</vt:lpwstr>
  </property>
  <property fmtid="{D5CDD505-2E9C-101B-9397-08002B2CF9AE}" pid="3" name="MediaServiceImageTags">
    <vt:lpwstr/>
  </property>
</Properties>
</file>